
<file path=[Content_Types].xml><?xml version="1.0" encoding="utf-8"?>
<Types xmlns="http://schemas.openxmlformats.org/package/2006/content-types">
  <Default Extension="xml" ContentType="application/xml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09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6688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l" defTabSz="36688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l" defTabSz="36688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l" defTabSz="36688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l" defTabSz="36688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l" defTabSz="36688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l" defTabSz="36688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l" defTabSz="36688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l" defTabSz="36688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D6D7D6"/>
              </a:solidFill>
              <a:prstDash val="solid"/>
              <a:miter lim="400000"/>
            </a:ln>
          </a:left>
          <a:right>
            <a:ln w="3175" cap="flat">
              <a:solidFill>
                <a:srgbClr val="D6D7D6"/>
              </a:solidFill>
              <a:prstDash val="solid"/>
              <a:miter lim="400000"/>
            </a:ln>
          </a:right>
          <a:top>
            <a:ln w="3175" cap="flat">
              <a:solidFill>
                <a:srgbClr val="D6D7D6"/>
              </a:solidFill>
              <a:prstDash val="solid"/>
              <a:miter lim="400000"/>
            </a:ln>
          </a:top>
          <a:bottom>
            <a:ln w="3175" cap="flat">
              <a:solidFill>
                <a:srgbClr val="D6D7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D6D6D6"/>
              </a:solidFill>
              <a:prstDash val="solid"/>
              <a:miter lim="400000"/>
            </a:ln>
          </a:left>
          <a:right>
            <a:ln w="3175" cap="flat">
              <a:solidFill>
                <a:srgbClr val="D6D7D6"/>
              </a:solidFill>
              <a:prstDash val="solid"/>
              <a:miter lim="400000"/>
            </a:ln>
          </a:right>
          <a:top>
            <a:ln w="3175" cap="flat">
              <a:solidFill>
                <a:srgbClr val="D6D7D6"/>
              </a:solidFill>
              <a:prstDash val="solid"/>
              <a:miter lim="400000"/>
            </a:ln>
          </a:top>
          <a:bottom>
            <a:ln w="3175" cap="flat">
              <a:solidFill>
                <a:srgbClr val="D6D7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D6D7D6"/>
              </a:solidFill>
              <a:prstDash val="solid"/>
              <a:miter lim="400000"/>
            </a:ln>
          </a:left>
          <a:right>
            <a:ln w="3175" cap="flat">
              <a:solidFill>
                <a:srgbClr val="D6D7D6"/>
              </a:solidFill>
              <a:prstDash val="solid"/>
              <a:miter lim="400000"/>
            </a:ln>
          </a:right>
          <a:top>
            <a:ln w="3175" cap="flat">
              <a:solidFill>
                <a:srgbClr val="D6D7D6"/>
              </a:solidFill>
              <a:prstDash val="solid"/>
              <a:miter lim="400000"/>
            </a:ln>
          </a:top>
          <a:bottom>
            <a:ln w="3175" cap="flat">
              <a:solidFill>
                <a:srgbClr val="D6D6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D6D7D6"/>
              </a:solidFill>
              <a:prstDash val="solid"/>
              <a:miter lim="400000"/>
            </a:ln>
          </a:left>
          <a:right>
            <a:ln w="3175" cap="flat">
              <a:solidFill>
                <a:srgbClr val="D6D7D6"/>
              </a:solidFill>
              <a:prstDash val="solid"/>
              <a:miter lim="400000"/>
            </a:ln>
          </a:right>
          <a:top>
            <a:ln w="3175" cap="flat">
              <a:solidFill>
                <a:srgbClr val="D6D6D6"/>
              </a:solidFill>
              <a:prstDash val="solid"/>
              <a:miter lim="400000"/>
            </a:ln>
          </a:top>
          <a:bottom>
            <a:ln w="3175" cap="flat">
              <a:solidFill>
                <a:srgbClr val="D6D7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929292"/>
              </a:solidFill>
              <a:prstDash val="solid"/>
              <a:miter lim="400000"/>
            </a:ln>
          </a:left>
          <a:right>
            <a:ln w="3175" cap="flat">
              <a:solidFill>
                <a:srgbClr val="929292"/>
              </a:solidFill>
              <a:prstDash val="solid"/>
              <a:miter lim="400000"/>
            </a:ln>
          </a:right>
          <a:top>
            <a:ln w="3175" cap="flat">
              <a:solidFill>
                <a:srgbClr val="929292"/>
              </a:solidFill>
              <a:prstDash val="solid"/>
              <a:miter lim="400000"/>
            </a:ln>
          </a:top>
          <a:bottom>
            <a:ln w="3175" cap="flat">
              <a:solidFill>
                <a:srgbClr val="929292"/>
              </a:solidFill>
              <a:prstDash val="solid"/>
              <a:miter lim="400000"/>
            </a:ln>
          </a:bottom>
          <a:insideH>
            <a:ln w="3175" cap="flat">
              <a:solidFill>
                <a:srgbClr val="929292"/>
              </a:solidFill>
              <a:prstDash val="solid"/>
              <a:miter lim="400000"/>
            </a:ln>
          </a:insideH>
          <a:insideV>
            <a:ln w="3175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AAAAAA"/>
              </a:solidFill>
              <a:prstDash val="solid"/>
              <a:miter lim="400000"/>
            </a:ln>
          </a:left>
          <a:right>
            <a:ln w="3175" cap="flat">
              <a:solidFill>
                <a:srgbClr val="AAAAAA"/>
              </a:solidFill>
              <a:prstDash val="solid"/>
              <a:miter lim="400000"/>
            </a:ln>
          </a:right>
          <a:top>
            <a:ln w="3175" cap="flat">
              <a:solidFill>
                <a:srgbClr val="AAAAAA"/>
              </a:solidFill>
              <a:prstDash val="solid"/>
              <a:miter lim="400000"/>
            </a:ln>
          </a:top>
          <a:bottom>
            <a:ln w="3175" cap="flat">
              <a:solidFill>
                <a:srgbClr val="AAAAAA"/>
              </a:solidFill>
              <a:prstDash val="solid"/>
              <a:miter lim="400000"/>
            </a:ln>
          </a:bottom>
          <a:insideH>
            <a:ln w="3175" cap="flat">
              <a:solidFill>
                <a:srgbClr val="AAAAAA"/>
              </a:solidFill>
              <a:prstDash val="solid"/>
              <a:miter lim="400000"/>
            </a:ln>
          </a:insideH>
          <a:insideV>
            <a:ln w="3175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D6D7D6"/>
              </a:solidFill>
              <a:prstDash val="solid"/>
              <a:miter lim="400000"/>
            </a:ln>
          </a:left>
          <a:right>
            <a:ln w="3175" cap="flat">
              <a:solidFill>
                <a:srgbClr val="D6D7D6"/>
              </a:solidFill>
              <a:prstDash val="solid"/>
              <a:miter lim="400000"/>
            </a:ln>
          </a:right>
          <a:top>
            <a:ln w="3175" cap="flat">
              <a:solidFill>
                <a:srgbClr val="D6D7D6"/>
              </a:solidFill>
              <a:prstDash val="solid"/>
              <a:miter lim="400000"/>
            </a:ln>
          </a:top>
          <a:bottom>
            <a:ln w="3175" cap="flat">
              <a:solidFill>
                <a:srgbClr val="D6D7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909090"/>
              </a:solidFill>
              <a:prstDash val="solid"/>
              <a:miter lim="400000"/>
            </a:ln>
          </a:left>
          <a:right>
            <a:ln w="3175" cap="flat">
              <a:solidFill>
                <a:srgbClr val="909090"/>
              </a:solidFill>
              <a:prstDash val="solid"/>
              <a:miter lim="400000"/>
            </a:ln>
          </a:right>
          <a:top>
            <a:ln w="3175" cap="flat">
              <a:solidFill>
                <a:srgbClr val="909090"/>
              </a:solidFill>
              <a:prstDash val="solid"/>
              <a:miter lim="400000"/>
            </a:ln>
          </a:top>
          <a:bottom>
            <a:ln w="3175" cap="flat">
              <a:solidFill>
                <a:srgbClr val="909090"/>
              </a:solidFill>
              <a:prstDash val="solid"/>
              <a:miter lim="400000"/>
            </a:ln>
          </a:bottom>
          <a:insideH>
            <a:ln w="3175" cap="flat">
              <a:solidFill>
                <a:srgbClr val="909090"/>
              </a:solidFill>
              <a:prstDash val="solid"/>
              <a:miter lim="400000"/>
            </a:ln>
          </a:insideH>
          <a:insideV>
            <a:ln w="3175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929292"/>
              </a:solidFill>
              <a:prstDash val="solid"/>
              <a:miter lim="400000"/>
            </a:ln>
          </a:right>
          <a:top>
            <a:ln w="3175" cap="flat">
              <a:solidFill>
                <a:srgbClr val="929292"/>
              </a:solidFill>
              <a:prstDash val="solid"/>
              <a:miter lim="400000"/>
            </a:ln>
          </a:top>
          <a:bottom>
            <a:ln w="3175" cap="flat">
              <a:solidFill>
                <a:srgbClr val="929292"/>
              </a:solidFill>
              <a:prstDash val="solid"/>
              <a:miter lim="400000"/>
            </a:ln>
          </a:bottom>
          <a:insideH>
            <a:ln w="3175" cap="flat">
              <a:solidFill>
                <a:srgbClr val="929292"/>
              </a:solidFill>
              <a:prstDash val="solid"/>
              <a:miter lim="400000"/>
            </a:ln>
          </a:insideH>
          <a:insideV>
            <a:ln w="3175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929292"/>
              </a:solidFill>
              <a:prstDash val="solid"/>
              <a:miter lim="400000"/>
            </a:ln>
          </a:left>
          <a:right>
            <a:ln w="3175" cap="flat">
              <a:solidFill>
                <a:srgbClr val="929292"/>
              </a:solidFill>
              <a:prstDash val="solid"/>
              <a:miter lim="400000"/>
            </a:ln>
          </a:right>
          <a:top>
            <a:ln w="3175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929292"/>
              </a:solidFill>
              <a:prstDash val="solid"/>
              <a:miter lim="400000"/>
            </a:ln>
          </a:insideH>
          <a:insideV>
            <a:ln w="3175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929292"/>
              </a:solidFill>
              <a:prstDash val="solid"/>
              <a:miter lim="400000"/>
            </a:ln>
          </a:left>
          <a:right>
            <a:ln w="3175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929292"/>
              </a:solidFill>
              <a:prstDash val="solid"/>
              <a:miter lim="400000"/>
            </a:ln>
          </a:bottom>
          <a:insideH>
            <a:ln w="3175" cap="flat">
              <a:solidFill>
                <a:srgbClr val="929292"/>
              </a:solidFill>
              <a:prstDash val="solid"/>
              <a:miter lim="400000"/>
            </a:ln>
          </a:insideH>
          <a:insideV>
            <a:ln w="3175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42"/>
    <p:restoredTop sz="94646"/>
  </p:normalViewPr>
  <p:slideViewPr>
    <p:cSldViewPr snapToGrid="0" snapToObjects="1">
      <p:cViewPr varScale="1">
        <p:scale>
          <a:sx n="75" d="100"/>
          <a:sy n="75" d="100"/>
        </p:scale>
        <p:origin x="184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467555" y="1021644"/>
            <a:ext cx="9256890" cy="2065868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467555" y="3143955"/>
            <a:ext cx="9256890" cy="705557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738488" y="3979333"/>
            <a:ext cx="8720668" cy="259645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 i="1"/>
            </a:lvl1pPr>
          </a:lstStyle>
          <a:p>
            <a:r>
              <a:t>–Johnny Appleseed</a:t>
            </a:r>
          </a:p>
        </p:txBody>
      </p:sp>
      <p:sp>
        <p:nvSpPr>
          <p:cNvPr id="96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1738488" y="2683933"/>
            <a:ext cx="8720668" cy="400756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2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图像"/>
          <p:cNvSpPr>
            <a:spLocks noGrp="1"/>
          </p:cNvSpPr>
          <p:nvPr>
            <p:ph type="pic" idx="13"/>
          </p:nvPr>
        </p:nvSpPr>
        <p:spPr>
          <a:xfrm>
            <a:off x="677333" y="0"/>
            <a:ext cx="10837334" cy="609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-12700"/>
            <a:ext cx="12242801" cy="6121400"/>
          </a:xfrm>
          <a:prstGeom prst="rect">
            <a:avLst/>
          </a:prstGeom>
          <a:ln w="3175">
            <a:solidFill>
              <a:srgbClr val="F3F7F5"/>
            </a:solidFill>
            <a:miter lim="400000"/>
          </a:ln>
        </p:spPr>
      </p:pic>
      <p:pic>
        <p:nvPicPr>
          <p:cNvPr id="113" name="vika-com-cn-white.png" descr="vika-com-cn-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439" y="5650204"/>
            <a:ext cx="1769514" cy="428109"/>
          </a:xfrm>
          <a:prstGeom prst="rect">
            <a:avLst/>
          </a:prstGeom>
          <a:ln w="3175">
            <a:miter lim="400000"/>
          </a:ln>
        </p:spPr>
      </p:pic>
      <p:sp>
        <p:nvSpPr>
          <p:cNvPr id="1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"/>
          <p:cNvSpPr/>
          <p:nvPr/>
        </p:nvSpPr>
        <p:spPr>
          <a:xfrm>
            <a:off x="863122" y="224466"/>
            <a:ext cx="115148" cy="564445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2" name="标题文本"/>
          <p:cNvSpPr txBox="1">
            <a:spLocks noGrp="1"/>
          </p:cNvSpPr>
          <p:nvPr>
            <p:ph type="title"/>
          </p:nvPr>
        </p:nvSpPr>
        <p:spPr>
          <a:xfrm>
            <a:off x="1093216" y="156995"/>
            <a:ext cx="7081241" cy="446457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093216" y="558118"/>
            <a:ext cx="10418445" cy="246471"/>
          </a:xfrm>
          <a:prstGeom prst="rect">
            <a:avLst/>
          </a:prstGeom>
        </p:spPr>
        <p:txBody>
          <a:bodyPr lIns="5644" tIns="5644" rIns="5644" bIns="5644"/>
          <a:lstStyle>
            <a:lvl1pPr algn="l">
              <a:spcBef>
                <a:spcPts val="2600"/>
              </a:spcBef>
              <a:defRPr sz="3400"/>
            </a:lvl1pPr>
            <a:lvl2pPr algn="l">
              <a:spcBef>
                <a:spcPts val="2600"/>
              </a:spcBef>
              <a:defRPr sz="3400"/>
            </a:lvl2pPr>
            <a:lvl3pPr algn="l">
              <a:spcBef>
                <a:spcPts val="2600"/>
              </a:spcBef>
              <a:defRPr sz="3400"/>
            </a:lvl3pPr>
            <a:lvl4pPr algn="l">
              <a:spcBef>
                <a:spcPts val="2600"/>
              </a:spcBef>
              <a:defRPr sz="3400"/>
            </a:lvl4pPr>
            <a:lvl5pPr algn="l">
              <a:spcBef>
                <a:spcPts val="2600"/>
              </a:spcBef>
              <a:defRPr sz="3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165322" y="5813777"/>
            <a:ext cx="199080" cy="19387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画板 1.png" descr="画板 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8506" y="-629144"/>
            <a:ext cx="525764" cy="525763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矩形"/>
          <p:cNvSpPr/>
          <p:nvPr/>
        </p:nvSpPr>
        <p:spPr>
          <a:xfrm>
            <a:off x="863122" y="224466"/>
            <a:ext cx="115148" cy="564445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标题文本"/>
          <p:cNvSpPr txBox="1">
            <a:spLocks noGrp="1"/>
          </p:cNvSpPr>
          <p:nvPr>
            <p:ph type="title"/>
          </p:nvPr>
        </p:nvSpPr>
        <p:spPr>
          <a:xfrm>
            <a:off x="1093216" y="156995"/>
            <a:ext cx="7081241" cy="446457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3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093216" y="558118"/>
            <a:ext cx="10418445" cy="246471"/>
          </a:xfrm>
          <a:prstGeom prst="rect">
            <a:avLst/>
          </a:prstGeom>
        </p:spPr>
        <p:txBody>
          <a:bodyPr lIns="5644" tIns="5644" rIns="5644" bIns="5644"/>
          <a:lstStyle>
            <a:lvl1pPr algn="l">
              <a:spcBef>
                <a:spcPts val="2600"/>
              </a:spcBef>
              <a:defRPr sz="3400"/>
            </a:lvl1pPr>
            <a:lvl2pPr algn="l">
              <a:spcBef>
                <a:spcPts val="2600"/>
              </a:spcBef>
              <a:defRPr sz="3400"/>
            </a:lvl2pPr>
            <a:lvl3pPr algn="l">
              <a:spcBef>
                <a:spcPts val="2600"/>
              </a:spcBef>
              <a:defRPr sz="3400"/>
            </a:lvl3pPr>
            <a:lvl4pPr algn="l">
              <a:spcBef>
                <a:spcPts val="2600"/>
              </a:spcBef>
              <a:defRPr sz="3400"/>
            </a:lvl4pPr>
            <a:lvl5pPr algn="l">
              <a:spcBef>
                <a:spcPts val="2600"/>
              </a:spcBef>
              <a:defRPr sz="3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165322" y="5813777"/>
            <a:ext cx="199080" cy="19387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2066652" y="299155"/>
            <a:ext cx="8060268" cy="38833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467555" y="2015066"/>
            <a:ext cx="9256890" cy="206586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6530622" y="423333"/>
            <a:ext cx="4233334" cy="5096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1411111" y="423333"/>
            <a:ext cx="4543778" cy="2466623"/>
          </a:xfrm>
          <a:prstGeom prst="rect">
            <a:avLst/>
          </a:prstGeom>
        </p:spPr>
        <p:txBody>
          <a:bodyPr anchor="b"/>
          <a:lstStyle>
            <a:lvl1pPr algn="ctr">
              <a:defRPr sz="36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411111" y="2901244"/>
            <a:ext cx="4543778" cy="2545645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"/>
          <p:cNvSpPr/>
          <p:nvPr/>
        </p:nvSpPr>
        <p:spPr>
          <a:xfrm>
            <a:off x="863122" y="224466"/>
            <a:ext cx="115148" cy="564445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9" name="标题文本"/>
          <p:cNvSpPr txBox="1">
            <a:spLocks noGrp="1"/>
          </p:cNvSpPr>
          <p:nvPr>
            <p:ph type="title"/>
          </p:nvPr>
        </p:nvSpPr>
        <p:spPr>
          <a:xfrm>
            <a:off x="1093216" y="156995"/>
            <a:ext cx="7081241" cy="446457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093216" y="558118"/>
            <a:ext cx="10418445" cy="246471"/>
          </a:xfrm>
          <a:prstGeom prst="rect">
            <a:avLst/>
          </a:prstGeom>
        </p:spPr>
        <p:txBody>
          <a:bodyPr lIns="5644" tIns="5644" rIns="5644" bIns="5644"/>
          <a:lstStyle>
            <a:lvl1pPr algn="l">
              <a:spcBef>
                <a:spcPts val="2600"/>
              </a:spcBef>
              <a:defRPr sz="3400"/>
            </a:lvl1pPr>
            <a:lvl2pPr algn="l">
              <a:spcBef>
                <a:spcPts val="2600"/>
              </a:spcBef>
              <a:defRPr sz="3400"/>
            </a:lvl2pPr>
            <a:lvl3pPr algn="l">
              <a:spcBef>
                <a:spcPts val="2600"/>
              </a:spcBef>
              <a:defRPr sz="3400"/>
            </a:lvl3pPr>
            <a:lvl4pPr algn="l">
              <a:spcBef>
                <a:spcPts val="2600"/>
              </a:spcBef>
              <a:defRPr sz="3400"/>
            </a:lvl4pPr>
            <a:lvl5pPr algn="l">
              <a:spcBef>
                <a:spcPts val="2600"/>
              </a:spcBef>
              <a:defRPr sz="3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165322" y="5813777"/>
            <a:ext cx="199080" cy="19387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文本"/>
          <p:cNvSpPr txBox="1">
            <a:spLocks noGrp="1"/>
          </p:cNvSpPr>
          <p:nvPr>
            <p:ph type="title"/>
          </p:nvPr>
        </p:nvSpPr>
        <p:spPr>
          <a:xfrm>
            <a:off x="1428044" y="158044"/>
            <a:ext cx="9335912" cy="101600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9" name="正文级别 1…"/>
          <p:cNvSpPr txBox="1">
            <a:spLocks noGrp="1"/>
          </p:cNvSpPr>
          <p:nvPr>
            <p:ph type="body" idx="1"/>
          </p:nvPr>
        </p:nvSpPr>
        <p:spPr>
          <a:xfrm>
            <a:off x="1428044" y="1399822"/>
            <a:ext cx="9335912" cy="4131734"/>
          </a:xfrm>
          <a:prstGeom prst="rect">
            <a:avLst/>
          </a:prstGeom>
        </p:spPr>
        <p:txBody>
          <a:bodyPr anchor="ctr"/>
          <a:lstStyle>
            <a:lvl1pPr marL="264583" indent="-264583" algn="l">
              <a:spcBef>
                <a:spcPts val="2600"/>
              </a:spcBef>
              <a:buSzPct val="125000"/>
              <a:buChar char="•"/>
              <a:defRPr sz="2000"/>
            </a:lvl1pPr>
            <a:lvl2pPr marL="899583" indent="-264583" algn="l">
              <a:spcBef>
                <a:spcPts val="2600"/>
              </a:spcBef>
              <a:buSzPct val="125000"/>
              <a:buChar char="•"/>
              <a:defRPr sz="2000"/>
            </a:lvl2pPr>
            <a:lvl3pPr marL="1534583" indent="-264583" algn="l">
              <a:spcBef>
                <a:spcPts val="2600"/>
              </a:spcBef>
              <a:buSzPct val="125000"/>
              <a:buChar char="•"/>
              <a:defRPr sz="2000"/>
            </a:lvl3pPr>
            <a:lvl4pPr marL="2169583" indent="-264583" algn="l">
              <a:spcBef>
                <a:spcPts val="2600"/>
              </a:spcBef>
              <a:buSzPct val="125000"/>
              <a:buChar char="•"/>
              <a:defRPr sz="2000"/>
            </a:lvl4pPr>
            <a:lvl5pPr marL="2804583" indent="-264583" algn="l">
              <a:spcBef>
                <a:spcPts val="2600"/>
              </a:spcBef>
              <a:buSzPct val="125000"/>
              <a:buChar char="•"/>
              <a:defRPr sz="2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图像"/>
          <p:cNvSpPr>
            <a:spLocks noGrp="1"/>
          </p:cNvSpPr>
          <p:nvPr>
            <p:ph type="pic" sz="half" idx="13"/>
          </p:nvPr>
        </p:nvSpPr>
        <p:spPr>
          <a:xfrm>
            <a:off x="6530622" y="1399822"/>
            <a:ext cx="4233334" cy="41317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8" name="标题文本"/>
          <p:cNvSpPr txBox="1">
            <a:spLocks noGrp="1"/>
          </p:cNvSpPr>
          <p:nvPr>
            <p:ph type="title"/>
          </p:nvPr>
        </p:nvSpPr>
        <p:spPr>
          <a:xfrm>
            <a:off x="1428044" y="158044"/>
            <a:ext cx="9335912" cy="101600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428044" y="1399822"/>
            <a:ext cx="4543779" cy="4131734"/>
          </a:xfrm>
          <a:prstGeom prst="rect">
            <a:avLst/>
          </a:prstGeom>
        </p:spPr>
        <p:txBody>
          <a:bodyPr anchor="ctr"/>
          <a:lstStyle>
            <a:lvl1pPr marL="235284" indent="-235284" algn="l">
              <a:spcBef>
                <a:spcPts val="2000"/>
              </a:spcBef>
              <a:buSzPct val="125000"/>
              <a:buChar char="•"/>
              <a:defRPr sz="1600"/>
            </a:lvl1pPr>
            <a:lvl2pPr marL="794084" indent="-235284" algn="l">
              <a:spcBef>
                <a:spcPts val="2000"/>
              </a:spcBef>
              <a:buSzPct val="125000"/>
              <a:buChar char="•"/>
              <a:defRPr sz="1600"/>
            </a:lvl2pPr>
            <a:lvl3pPr marL="1352884" indent="-235284" algn="l">
              <a:spcBef>
                <a:spcPts val="2000"/>
              </a:spcBef>
              <a:buSzPct val="125000"/>
              <a:buChar char="•"/>
              <a:defRPr sz="1600"/>
            </a:lvl3pPr>
            <a:lvl4pPr marL="1911684" indent="-235284" algn="l">
              <a:spcBef>
                <a:spcPts val="2000"/>
              </a:spcBef>
              <a:buSzPct val="125000"/>
              <a:buChar char="•"/>
              <a:defRPr sz="1600"/>
            </a:lvl4pPr>
            <a:lvl5pPr marL="2470484" indent="-235284" algn="l">
              <a:spcBef>
                <a:spcPts val="2000"/>
              </a:spcBef>
              <a:buSzPct val="125000"/>
              <a:buChar char="•"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正文级别 1…"/>
          <p:cNvSpPr txBox="1">
            <a:spLocks noGrp="1"/>
          </p:cNvSpPr>
          <p:nvPr>
            <p:ph type="body" idx="1"/>
          </p:nvPr>
        </p:nvSpPr>
        <p:spPr>
          <a:xfrm>
            <a:off x="1428044" y="790222"/>
            <a:ext cx="9335912" cy="4515556"/>
          </a:xfrm>
          <a:prstGeom prst="rect">
            <a:avLst/>
          </a:prstGeom>
        </p:spPr>
        <p:txBody>
          <a:bodyPr anchor="ctr"/>
          <a:lstStyle>
            <a:lvl1pPr marL="264583" indent="-264583" algn="l">
              <a:spcBef>
                <a:spcPts val="2600"/>
              </a:spcBef>
              <a:buSzPct val="125000"/>
              <a:buChar char="•"/>
              <a:defRPr sz="2000"/>
            </a:lvl1pPr>
            <a:lvl2pPr marL="899583" indent="-264583" algn="l">
              <a:spcBef>
                <a:spcPts val="2600"/>
              </a:spcBef>
              <a:buSzPct val="125000"/>
              <a:buChar char="•"/>
              <a:defRPr sz="2000"/>
            </a:lvl2pPr>
            <a:lvl3pPr marL="1534583" indent="-264583" algn="l">
              <a:spcBef>
                <a:spcPts val="2600"/>
              </a:spcBef>
              <a:buSzPct val="125000"/>
              <a:buChar char="•"/>
              <a:defRPr sz="2000"/>
            </a:lvl3pPr>
            <a:lvl4pPr marL="2169583" indent="-264583" algn="l">
              <a:spcBef>
                <a:spcPts val="2600"/>
              </a:spcBef>
              <a:buSzPct val="125000"/>
              <a:buChar char="•"/>
              <a:defRPr sz="2000"/>
            </a:lvl4pPr>
            <a:lvl5pPr marL="2804583" indent="-264583" algn="l">
              <a:spcBef>
                <a:spcPts val="2600"/>
              </a:spcBef>
              <a:buSzPct val="125000"/>
              <a:buChar char="•"/>
              <a:defRPr sz="2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图像"/>
          <p:cNvSpPr>
            <a:spLocks noGrp="1"/>
          </p:cNvSpPr>
          <p:nvPr>
            <p:ph type="pic" sz="quarter" idx="13"/>
          </p:nvPr>
        </p:nvSpPr>
        <p:spPr>
          <a:xfrm>
            <a:off x="7682089" y="3053644"/>
            <a:ext cx="3290712" cy="246662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图像"/>
          <p:cNvSpPr>
            <a:spLocks noGrp="1"/>
          </p:cNvSpPr>
          <p:nvPr>
            <p:ph type="pic" sz="quarter" idx="14"/>
          </p:nvPr>
        </p:nvSpPr>
        <p:spPr>
          <a:xfrm>
            <a:off x="7682088" y="423333"/>
            <a:ext cx="3290712" cy="246662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7" name="图像"/>
          <p:cNvSpPr>
            <a:spLocks noGrp="1"/>
          </p:cNvSpPr>
          <p:nvPr>
            <p:ph type="pic" idx="15"/>
          </p:nvPr>
        </p:nvSpPr>
        <p:spPr>
          <a:xfrm>
            <a:off x="1213555" y="423333"/>
            <a:ext cx="6299201" cy="5096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959555" y="4227688"/>
            <a:ext cx="10272890" cy="8918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959555" y="5085644"/>
            <a:ext cx="10272890" cy="7055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93637" y="5813777"/>
            <a:ext cx="199081" cy="193873"/>
          </a:xfrm>
          <a:prstGeom prst="rect">
            <a:avLst/>
          </a:prstGeom>
          <a:ln w="3175">
            <a:miter lim="400000"/>
          </a:ln>
        </p:spPr>
        <p:txBody>
          <a:bodyPr wrap="none" lIns="22577" tIns="22577" rIns="22577" bIns="22577">
            <a:spAutoFit/>
          </a:bodyPr>
          <a:lstStyle>
            <a:lvl1pPr algn="ctr"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l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l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l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l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l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l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l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l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0" marR="0" indent="0" algn="ctr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355600" algn="ctr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711200" algn="ctr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1066800" algn="ctr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1422400" algn="ctr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36688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36688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36688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36688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36688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36688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36688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36688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36688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4" Type="http://schemas.openxmlformats.org/officeDocument/2006/relationships/image" Target="../media/image30.ti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tif"/><Relationship Id="rId12" Type="http://schemas.openxmlformats.org/officeDocument/2006/relationships/image" Target="../media/image20.tif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tif"/><Relationship Id="rId17" Type="http://schemas.openxmlformats.org/officeDocument/2006/relationships/image" Target="../media/image25.tif"/><Relationship Id="rId18" Type="http://schemas.openxmlformats.org/officeDocument/2006/relationships/image" Target="../media/image26.tif"/><Relationship Id="rId19" Type="http://schemas.openxmlformats.org/officeDocument/2006/relationships/image" Target="../media/image27.ti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成组"/>
          <p:cNvGrpSpPr/>
          <p:nvPr/>
        </p:nvGrpSpPr>
        <p:grpSpPr>
          <a:xfrm>
            <a:off x="5350447" y="934752"/>
            <a:ext cx="1491107" cy="2069280"/>
            <a:chOff x="0" y="0"/>
            <a:chExt cx="1491106" cy="2069278"/>
          </a:xfrm>
        </p:grpSpPr>
        <p:pic>
          <p:nvPicPr>
            <p:cNvPr id="144" name="图片 3" descr="图片 3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0"/>
              <a:ext cx="1491107" cy="149110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145" name="陈霈霖"/>
            <p:cNvSpPr txBox="1"/>
            <p:nvPr/>
          </p:nvSpPr>
          <p:spPr>
            <a:xfrm>
              <a:off x="61771" y="1666210"/>
              <a:ext cx="1367518" cy="40306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ctr">
              <a:noAutofit/>
            </a:bodyPr>
            <a:lstStyle>
              <a:lvl1pPr algn="ctr">
                <a:defRPr sz="2400" b="0"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t>陈霈霖</a:t>
              </a:r>
            </a:p>
          </p:txBody>
        </p:sp>
      </p:grpSp>
      <p:sp>
        <p:nvSpPr>
          <p:cNvPr id="147" name="我是如何落地数字化转型"/>
          <p:cNvSpPr txBox="1"/>
          <p:nvPr/>
        </p:nvSpPr>
        <p:spPr>
          <a:xfrm>
            <a:off x="4024939" y="4156872"/>
            <a:ext cx="4248856" cy="4261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 algn="ctr">
              <a:defRPr sz="30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我是如何落地</a:t>
            </a:r>
            <a:r>
              <a:rPr>
                <a:solidFill>
                  <a:srgbClr val="F2DD4A"/>
                </a:solidFill>
              </a:rPr>
              <a:t>数字化转型</a:t>
            </a:r>
          </a:p>
        </p:txBody>
      </p:sp>
      <p:sp>
        <p:nvSpPr>
          <p:cNvPr id="148" name="VIKA维格智数创始人"/>
          <p:cNvSpPr txBox="1"/>
          <p:nvPr/>
        </p:nvSpPr>
        <p:spPr>
          <a:xfrm>
            <a:off x="4826398" y="3119146"/>
            <a:ext cx="2645938" cy="3245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22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VIKA维格智数创始人</a:t>
            </a:r>
          </a:p>
        </p:txBody>
      </p:sp>
      <p:sp>
        <p:nvSpPr>
          <p:cNvPr id="149" name="前喜茶CTO、金山软件架构师"/>
          <p:cNvSpPr txBox="1"/>
          <p:nvPr/>
        </p:nvSpPr>
        <p:spPr>
          <a:xfrm>
            <a:off x="4981483" y="3492789"/>
            <a:ext cx="2354855" cy="2229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前喜茶CTO、金山软件架构师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0912" y="812295"/>
            <a:ext cx="2664585" cy="3082991"/>
          </a:xfrm>
          <a:prstGeom prst="rect">
            <a:avLst/>
          </a:prstGeom>
          <a:ln w="3175">
            <a:miter lim="400000"/>
          </a:ln>
        </p:spPr>
      </p:pic>
      <p:sp>
        <p:nvSpPr>
          <p:cNvPr id="320" name="格罗夫斯 “我有一个要求，成立特别委员会，我的军衔要从上校晋升成上将”"/>
          <p:cNvSpPr txBox="1"/>
          <p:nvPr/>
        </p:nvSpPr>
        <p:spPr>
          <a:xfrm>
            <a:off x="1147438" y="4159931"/>
            <a:ext cx="2411532" cy="8452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>
            <a:spAutoFit/>
          </a:bodyPr>
          <a:lstStyle/>
          <a:p>
            <a:pPr algn="ctr">
              <a:defRPr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200"/>
              <a:t>格罗夫斯</a:t>
            </a:r>
            <a:r>
              <a:t/>
            </a:r>
            <a:br/>
            <a:r>
              <a:rPr>
                <a:latin typeface="Source Han Sans CN Normal"/>
                <a:ea typeface="Source Han Sans CN Normal"/>
                <a:cs typeface="Source Han Sans CN Normal"/>
                <a:sym typeface="Source Han Sans CN Normal"/>
              </a:rPr>
              <a:t>“我有一个要求，成立特别委员会，我的军衔要从上校晋升成上将”</a:t>
            </a:r>
          </a:p>
        </p:txBody>
      </p:sp>
      <p:pic>
        <p:nvPicPr>
          <p:cNvPr id="32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99467" y="816554"/>
            <a:ext cx="2711175" cy="3074472"/>
          </a:xfrm>
          <a:prstGeom prst="rect">
            <a:avLst/>
          </a:prstGeom>
          <a:ln w="3175">
            <a:miter lim="400000"/>
          </a:ln>
        </p:spPr>
      </p:pic>
      <p:sp>
        <p:nvSpPr>
          <p:cNvPr id="322" name="罗斯福 “高于一切行动的特别优先权”"/>
          <p:cNvSpPr txBox="1"/>
          <p:nvPr/>
        </p:nvSpPr>
        <p:spPr>
          <a:xfrm>
            <a:off x="4149288" y="4147524"/>
            <a:ext cx="2411533" cy="6166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>
            <a:spAutoFit/>
          </a:bodyPr>
          <a:lstStyle/>
          <a:p>
            <a:pPr algn="ctr">
              <a:defRPr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200"/>
              <a:t>罗斯福</a:t>
            </a:r>
            <a:r>
              <a:t/>
            </a:r>
            <a:br/>
            <a:r>
              <a:rPr>
                <a:latin typeface="Source Han Sans CN Normal"/>
                <a:ea typeface="Source Han Sans CN Normal"/>
                <a:cs typeface="Source Han Sans CN Normal"/>
                <a:sym typeface="Source Han Sans CN Normal"/>
              </a:rPr>
              <a:t>“高于一切行动的特别优先权”</a:t>
            </a:r>
          </a:p>
        </p:txBody>
      </p:sp>
      <p:grpSp>
        <p:nvGrpSpPr>
          <p:cNvPr id="326" name="成组"/>
          <p:cNvGrpSpPr/>
          <p:nvPr/>
        </p:nvGrpSpPr>
        <p:grpSpPr>
          <a:xfrm>
            <a:off x="7024612" y="1446106"/>
            <a:ext cx="4562827" cy="3729695"/>
            <a:chOff x="0" y="0"/>
            <a:chExt cx="4562826" cy="3729693"/>
          </a:xfrm>
        </p:grpSpPr>
        <p:pic>
          <p:nvPicPr>
            <p:cNvPr id="323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59226" y="0"/>
              <a:ext cx="3403601" cy="2413000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324" name="箭头"/>
            <p:cNvSpPr/>
            <p:nvPr/>
          </p:nvSpPr>
          <p:spPr>
            <a:xfrm>
              <a:off x="0" y="783872"/>
              <a:ext cx="845256" cy="845256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5" name="曼哈顿计划 动员了10万多人参加这一工程，历时3年，耗资20亿美元，成功地进行了世界上第一次核爆炸"/>
            <p:cNvSpPr txBox="1"/>
            <p:nvPr/>
          </p:nvSpPr>
          <p:spPr>
            <a:xfrm>
              <a:off x="1655260" y="2655838"/>
              <a:ext cx="2411532" cy="107385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ctr">
              <a:spAutoFit/>
            </a:bodyPr>
            <a:lstStyle/>
            <a:p>
              <a:pPr algn="ctr">
                <a:defRPr b="0"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2200"/>
                <a:t>曼哈顿计划</a:t>
              </a:r>
              <a:r>
                <a:t/>
              </a:r>
              <a:br/>
              <a:r>
                <a:rPr>
                  <a:latin typeface="Source Han Sans CN Normal"/>
                  <a:ea typeface="Source Han Sans CN Normal"/>
                  <a:cs typeface="Source Han Sans CN Normal"/>
                  <a:sym typeface="Source Han Sans CN Normal"/>
                </a:rPr>
                <a:t>动员了10万多人参加这一工程，历时3年，耗资20亿美元，成功地进行了世界上第一次核爆炸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MO"/>
          <p:cNvSpPr txBox="1"/>
          <p:nvPr/>
        </p:nvSpPr>
        <p:spPr>
          <a:xfrm>
            <a:off x="3077623" y="2406566"/>
            <a:ext cx="1512642" cy="6801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50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PMO</a:t>
            </a:r>
          </a:p>
        </p:txBody>
      </p:sp>
      <p:sp>
        <p:nvSpPr>
          <p:cNvPr id="329" name="MIO"/>
          <p:cNvSpPr txBox="1"/>
          <p:nvPr/>
        </p:nvSpPr>
        <p:spPr>
          <a:xfrm>
            <a:off x="7741669" y="2406566"/>
            <a:ext cx="1298646" cy="6801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50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MIO</a:t>
            </a:r>
          </a:p>
        </p:txBody>
      </p:sp>
      <p:sp>
        <p:nvSpPr>
          <p:cNvPr id="330" name="项目管理办公室…"/>
          <p:cNvSpPr txBox="1"/>
          <p:nvPr/>
        </p:nvSpPr>
        <p:spPr>
          <a:xfrm>
            <a:off x="2738118" y="3113970"/>
            <a:ext cx="2272000" cy="4896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 algn="ctr" defTabSz="203200"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项目管理办公室</a:t>
            </a:r>
          </a:p>
          <a:p>
            <a:pPr defTabSz="203200"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Project Management Office</a:t>
            </a:r>
          </a:p>
        </p:txBody>
      </p:sp>
      <p:sp>
        <p:nvSpPr>
          <p:cNvPr id="331" name="管理信息办公室…"/>
          <p:cNvSpPr txBox="1"/>
          <p:nvPr/>
        </p:nvSpPr>
        <p:spPr>
          <a:xfrm>
            <a:off x="6919161" y="3113970"/>
            <a:ext cx="2953151" cy="4896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 algn="ctr" defTabSz="203200"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管理信息办公室</a:t>
            </a:r>
          </a:p>
          <a:p>
            <a:pPr defTabSz="203200"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Management Informatization Office</a:t>
            </a:r>
          </a:p>
        </p:txBody>
      </p:sp>
      <p:sp>
        <p:nvSpPr>
          <p:cNvPr id="332" name="矩形"/>
          <p:cNvSpPr/>
          <p:nvPr/>
        </p:nvSpPr>
        <p:spPr>
          <a:xfrm>
            <a:off x="2091813" y="2337689"/>
            <a:ext cx="3564610" cy="1420622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3" name="矩形"/>
          <p:cNvSpPr/>
          <p:nvPr/>
        </p:nvSpPr>
        <p:spPr>
          <a:xfrm>
            <a:off x="6613431" y="2337689"/>
            <a:ext cx="3564610" cy="1420622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所以，IT团队是一个职能组织吗？"/>
          <p:cNvSpPr txBox="1"/>
          <p:nvPr/>
        </p:nvSpPr>
        <p:spPr>
          <a:xfrm>
            <a:off x="4113141" y="1892300"/>
            <a:ext cx="4215608" cy="3245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algn="ctr">
              <a:defRPr sz="22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所以，IT团队是一个职能组织吗？</a:t>
            </a:r>
          </a:p>
        </p:txBody>
      </p:sp>
      <p:sp>
        <p:nvSpPr>
          <p:cNvPr id="336" name="数字化转型，组织结构是第一起跑线…"/>
          <p:cNvSpPr txBox="1"/>
          <p:nvPr/>
        </p:nvSpPr>
        <p:spPr>
          <a:xfrm>
            <a:off x="2826286" y="2917654"/>
            <a:ext cx="6539428" cy="9976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 algn="ctr">
              <a:defRPr sz="30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>
                <a:latin typeface="Source Han Sans CN Normal"/>
                <a:ea typeface="Source Han Sans CN Normal"/>
                <a:cs typeface="Source Han Sans CN Normal"/>
                <a:sym typeface="Source Han Sans CN Normal"/>
              </a:rPr>
              <a:t>数字化转型，组织结构是</a:t>
            </a:r>
            <a:r>
              <a:rPr>
                <a:solidFill>
                  <a:srgbClr val="FFD479"/>
                </a:solidFill>
              </a:rPr>
              <a:t>第一起跑线</a:t>
            </a:r>
          </a:p>
          <a:p>
            <a:pPr algn="ctr">
              <a:defRPr sz="30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>
                <a:latin typeface="Source Han Sans CN Normal"/>
                <a:ea typeface="Source Han Sans CN Normal"/>
                <a:cs typeface="Source Han Sans CN Normal"/>
                <a:sym typeface="Source Han Sans CN Normal"/>
              </a:rPr>
              <a:t>95%数字化转型企业直接</a:t>
            </a:r>
            <a:r>
              <a:rPr>
                <a:solidFill>
                  <a:srgbClr val="FFD479"/>
                </a:solidFill>
              </a:rPr>
              <a:t>死在起跑线上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关键是"/>
          <p:cNvSpPr txBox="1"/>
          <p:nvPr/>
        </p:nvSpPr>
        <p:spPr>
          <a:xfrm>
            <a:off x="2532745" y="1771358"/>
            <a:ext cx="819857" cy="2991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203200">
              <a:defRPr sz="2000" b="0">
                <a:solidFill>
                  <a:srgbClr val="FFDF79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关键是</a:t>
            </a:r>
          </a:p>
        </p:txBody>
      </p:sp>
      <p:sp>
        <p:nvSpPr>
          <p:cNvPr id="339" name="具体到数字化转型有哪些元素？"/>
          <p:cNvSpPr txBox="1"/>
          <p:nvPr/>
        </p:nvSpPr>
        <p:spPr>
          <a:xfrm>
            <a:off x="2779254" y="2441000"/>
            <a:ext cx="3613857" cy="2991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203200">
              <a:defRPr sz="20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具体到数字化转型有哪些元素？</a:t>
            </a:r>
          </a:p>
        </p:txBody>
      </p:sp>
      <p:sp>
        <p:nvSpPr>
          <p:cNvPr id="340" name="上了ERP就是数字化转型？"/>
          <p:cNvSpPr txBox="1"/>
          <p:nvPr/>
        </p:nvSpPr>
        <p:spPr>
          <a:xfrm>
            <a:off x="2805019" y="3110642"/>
            <a:ext cx="3064454" cy="2991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203200">
              <a:defRPr sz="20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上了ERP就是数字化转型？</a:t>
            </a:r>
          </a:p>
        </p:txBody>
      </p:sp>
      <p:sp>
        <p:nvSpPr>
          <p:cNvPr id="341" name="趋势判断…"/>
          <p:cNvSpPr txBox="1">
            <a:spLocks noGrp="1"/>
          </p:cNvSpPr>
          <p:nvPr>
            <p:ph type="body" sz="quarter" idx="4294967295"/>
          </p:nvPr>
        </p:nvSpPr>
        <p:spPr>
          <a:xfrm>
            <a:off x="7762726" y="1577800"/>
            <a:ext cx="3045918" cy="2940400"/>
          </a:xfrm>
          <a:prstGeom prst="rect">
            <a:avLst/>
          </a:prstGeom>
        </p:spPr>
        <p:txBody>
          <a:bodyPr anchor="ctr"/>
          <a:lstStyle/>
          <a:p>
            <a:pPr marL="355600" indent="-355600" algn="l">
              <a:spcBef>
                <a:spcPts val="2600"/>
              </a:spcBef>
              <a:buSzPct val="100000"/>
              <a:buAutoNum type="arabicPeriod"/>
              <a:defRPr sz="16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趋势判断</a:t>
            </a:r>
          </a:p>
          <a:p>
            <a:pPr marL="355600" indent="-355600" algn="l">
              <a:spcBef>
                <a:spcPts val="2600"/>
              </a:spcBef>
              <a:buSzPct val="100000"/>
              <a:buAutoNum type="arabicPeriod"/>
              <a:defRPr sz="16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组织建设</a:t>
            </a:r>
          </a:p>
          <a:p>
            <a:pPr marL="391159" indent="-391159" algn="l">
              <a:spcBef>
                <a:spcPts val="2600"/>
              </a:spcBef>
              <a:buSzPct val="100000"/>
              <a:buAutoNum type="arabicPeriod"/>
              <a:defRPr sz="2200" u="sng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t>产品架构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「单点突破」行不通的，还要「整合」"/>
          <p:cNvSpPr txBox="1">
            <a:spLocks noGrp="1"/>
          </p:cNvSpPr>
          <p:nvPr>
            <p:ph type="body" sz="quarter" idx="4294967295"/>
          </p:nvPr>
        </p:nvSpPr>
        <p:spPr>
          <a:xfrm>
            <a:off x="1093216" y="558118"/>
            <a:ext cx="10418445" cy="246471"/>
          </a:xfrm>
          <a:prstGeom prst="rect">
            <a:avLst/>
          </a:prstGeom>
        </p:spPr>
        <p:txBody>
          <a:bodyPr lIns="5644" tIns="5644" rIns="5644" bIns="5644">
            <a:normAutofit lnSpcReduction="10000"/>
          </a:bodyPr>
          <a:lstStyle>
            <a:lvl1pPr algn="l">
              <a:spcBef>
                <a:spcPts val="2600"/>
              </a:spcBef>
              <a:defRPr sz="16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dirty="0">
                <a:solidFill>
                  <a:schemeClr val="tx2">
                    <a:lumMod val="75000"/>
                  </a:schemeClr>
                </a:solidFill>
              </a:rPr>
              <a:t>「单点突破」行不通的，还要「整合」</a:t>
            </a:r>
          </a:p>
        </p:txBody>
      </p:sp>
      <p:sp>
        <p:nvSpPr>
          <p:cNvPr id="344" name="数字化转型源于整体流程的改造"/>
          <p:cNvSpPr txBox="1">
            <a:spLocks noGrp="1"/>
          </p:cNvSpPr>
          <p:nvPr>
            <p:ph type="title" idx="4294967295"/>
          </p:nvPr>
        </p:nvSpPr>
        <p:spPr>
          <a:xfrm>
            <a:off x="1093216" y="156995"/>
            <a:ext cx="7081241" cy="446457"/>
          </a:xfrm>
          <a:prstGeom prst="rect">
            <a:avLst/>
          </a:prstGeom>
        </p:spPr>
        <p:txBody>
          <a:bodyPr/>
          <a:lstStyle>
            <a:lvl1pPr>
              <a:defRPr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dirty="0"/>
              <a:t>数字化转型源于整体流程的改造</a:t>
            </a:r>
          </a:p>
        </p:txBody>
      </p:sp>
      <p:sp>
        <p:nvSpPr>
          <p:cNvPr id="345" name="订单管理"/>
          <p:cNvSpPr/>
          <p:nvPr/>
        </p:nvSpPr>
        <p:spPr>
          <a:xfrm>
            <a:off x="3828673" y="1899359"/>
            <a:ext cx="894472" cy="436387"/>
          </a:xfrm>
          <a:prstGeom prst="rect">
            <a:avLst/>
          </a:prstGeom>
          <a:solidFill>
            <a:srgbClr val="434343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订单管理</a:t>
            </a:r>
          </a:p>
        </p:txBody>
      </p:sp>
      <p:sp>
        <p:nvSpPr>
          <p:cNvPr id="346" name="会员管理"/>
          <p:cNvSpPr/>
          <p:nvPr/>
        </p:nvSpPr>
        <p:spPr>
          <a:xfrm>
            <a:off x="3821062" y="3547558"/>
            <a:ext cx="894473" cy="436387"/>
          </a:xfrm>
          <a:prstGeom prst="rect">
            <a:avLst/>
          </a:prstGeom>
          <a:solidFill>
            <a:srgbClr val="434343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会员管理</a:t>
            </a:r>
          </a:p>
        </p:txBody>
      </p:sp>
      <p:sp>
        <p:nvSpPr>
          <p:cNvPr id="347" name="门店管理"/>
          <p:cNvSpPr/>
          <p:nvPr/>
        </p:nvSpPr>
        <p:spPr>
          <a:xfrm>
            <a:off x="4791688" y="1899359"/>
            <a:ext cx="894473" cy="436387"/>
          </a:xfrm>
          <a:prstGeom prst="rect">
            <a:avLst/>
          </a:prstGeom>
          <a:solidFill>
            <a:srgbClr val="434343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门店管理</a:t>
            </a:r>
          </a:p>
        </p:txBody>
      </p:sp>
      <p:sp>
        <p:nvSpPr>
          <p:cNvPr id="348" name="供应链管理"/>
          <p:cNvSpPr/>
          <p:nvPr/>
        </p:nvSpPr>
        <p:spPr>
          <a:xfrm>
            <a:off x="7761532" y="2053787"/>
            <a:ext cx="1261410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供应链管理</a:t>
            </a:r>
          </a:p>
        </p:txBody>
      </p:sp>
      <p:sp>
        <p:nvSpPr>
          <p:cNvPr id="349" name="财务管理"/>
          <p:cNvSpPr/>
          <p:nvPr/>
        </p:nvSpPr>
        <p:spPr>
          <a:xfrm>
            <a:off x="7761532" y="3088480"/>
            <a:ext cx="1261410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财务管理</a:t>
            </a:r>
          </a:p>
        </p:txBody>
      </p:sp>
      <p:sp>
        <p:nvSpPr>
          <p:cNvPr id="350" name="线条"/>
          <p:cNvSpPr/>
          <p:nvPr/>
        </p:nvSpPr>
        <p:spPr>
          <a:xfrm>
            <a:off x="1534387" y="5043578"/>
            <a:ext cx="9536104" cy="1"/>
          </a:xfrm>
          <a:prstGeom prst="line">
            <a:avLst/>
          </a:prstGeom>
          <a:ln w="3175">
            <a:solidFill>
              <a:srgbClr val="FFFFFF"/>
            </a:solidFill>
            <a:miter lim="400000"/>
            <a:tailEnd type="triangle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1" name="营销平台"/>
          <p:cNvSpPr/>
          <p:nvPr/>
        </p:nvSpPr>
        <p:spPr>
          <a:xfrm>
            <a:off x="4784078" y="3547558"/>
            <a:ext cx="894472" cy="436387"/>
          </a:xfrm>
          <a:prstGeom prst="rect">
            <a:avLst/>
          </a:prstGeom>
          <a:solidFill>
            <a:srgbClr val="434343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营销平台</a:t>
            </a:r>
          </a:p>
        </p:txBody>
      </p:sp>
      <p:sp>
        <p:nvSpPr>
          <p:cNvPr id="352" name="IT设施管理"/>
          <p:cNvSpPr/>
          <p:nvPr/>
        </p:nvSpPr>
        <p:spPr>
          <a:xfrm>
            <a:off x="9654631" y="2343487"/>
            <a:ext cx="1261410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IT设施管理</a:t>
            </a:r>
          </a:p>
        </p:txBody>
      </p:sp>
      <p:sp>
        <p:nvSpPr>
          <p:cNvPr id="353" name="行政管理"/>
          <p:cNvSpPr/>
          <p:nvPr/>
        </p:nvSpPr>
        <p:spPr>
          <a:xfrm>
            <a:off x="7761532" y="2571133"/>
            <a:ext cx="1261410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行政管理</a:t>
            </a:r>
          </a:p>
        </p:txBody>
      </p:sp>
      <p:sp>
        <p:nvSpPr>
          <p:cNvPr id="354" name="大数据管理"/>
          <p:cNvSpPr/>
          <p:nvPr/>
        </p:nvSpPr>
        <p:spPr>
          <a:xfrm>
            <a:off x="9654631" y="2839363"/>
            <a:ext cx="1261410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大数据管理</a:t>
            </a:r>
          </a:p>
        </p:txBody>
      </p:sp>
      <p:sp>
        <p:nvSpPr>
          <p:cNvPr id="355" name="电商平台"/>
          <p:cNvSpPr/>
          <p:nvPr/>
        </p:nvSpPr>
        <p:spPr>
          <a:xfrm>
            <a:off x="1840713" y="1851801"/>
            <a:ext cx="894473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电商平台</a:t>
            </a:r>
          </a:p>
        </p:txBody>
      </p:sp>
      <p:sp>
        <p:nvSpPr>
          <p:cNvPr id="356" name="O2O平台"/>
          <p:cNvSpPr/>
          <p:nvPr/>
        </p:nvSpPr>
        <p:spPr>
          <a:xfrm>
            <a:off x="1840713" y="2420385"/>
            <a:ext cx="894473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O2O平台</a:t>
            </a:r>
          </a:p>
        </p:txBody>
      </p:sp>
      <p:sp>
        <p:nvSpPr>
          <p:cNvPr id="357" name="品牌APP"/>
          <p:cNvSpPr/>
          <p:nvPr/>
        </p:nvSpPr>
        <p:spPr>
          <a:xfrm>
            <a:off x="1840713" y="3001790"/>
            <a:ext cx="894473" cy="436387"/>
          </a:xfrm>
          <a:prstGeom prst="rect">
            <a:avLst/>
          </a:prstGeom>
          <a:solidFill>
            <a:srgbClr val="434343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品牌APP</a:t>
            </a:r>
          </a:p>
        </p:txBody>
      </p:sp>
      <p:sp>
        <p:nvSpPr>
          <p:cNvPr id="358" name="客户触点"/>
          <p:cNvSpPr txBox="1"/>
          <p:nvPr/>
        </p:nvSpPr>
        <p:spPr>
          <a:xfrm>
            <a:off x="1969038" y="1337304"/>
            <a:ext cx="667457" cy="2610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b="0"/>
            </a:lvl1pPr>
          </a:lstStyle>
          <a:p>
            <a:r>
              <a:t>客户触点</a:t>
            </a:r>
          </a:p>
        </p:txBody>
      </p:sp>
      <p:sp>
        <p:nvSpPr>
          <p:cNvPr id="359" name="品牌小程序"/>
          <p:cNvSpPr/>
          <p:nvPr/>
        </p:nvSpPr>
        <p:spPr>
          <a:xfrm>
            <a:off x="1840713" y="3570375"/>
            <a:ext cx="894473" cy="436387"/>
          </a:xfrm>
          <a:prstGeom prst="rect">
            <a:avLst/>
          </a:prstGeom>
          <a:solidFill>
            <a:srgbClr val="434343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品牌小程序</a:t>
            </a:r>
          </a:p>
        </p:txBody>
      </p:sp>
      <p:sp>
        <p:nvSpPr>
          <p:cNvPr id="360" name="门店触点"/>
          <p:cNvSpPr txBox="1"/>
          <p:nvPr/>
        </p:nvSpPr>
        <p:spPr>
          <a:xfrm>
            <a:off x="4430243" y="1337216"/>
            <a:ext cx="667457" cy="2610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b="0"/>
            </a:lvl1pPr>
          </a:lstStyle>
          <a:p>
            <a:r>
              <a:t>门店触点</a:t>
            </a:r>
          </a:p>
        </p:txBody>
      </p:sp>
      <p:sp>
        <p:nvSpPr>
          <p:cNvPr id="361" name="总部触点"/>
          <p:cNvSpPr txBox="1"/>
          <p:nvPr/>
        </p:nvSpPr>
        <p:spPr>
          <a:xfrm>
            <a:off x="7381646" y="1361899"/>
            <a:ext cx="667456" cy="2610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b="0"/>
            </a:lvl1pPr>
          </a:lstStyle>
          <a:p>
            <a:r>
              <a:t>总部触点</a:t>
            </a:r>
          </a:p>
        </p:txBody>
      </p:sp>
      <p:sp>
        <p:nvSpPr>
          <p:cNvPr id="362" name="C 用户体验…"/>
          <p:cNvSpPr txBox="1"/>
          <p:nvPr/>
        </p:nvSpPr>
        <p:spPr>
          <a:xfrm>
            <a:off x="1814070" y="5255307"/>
            <a:ext cx="836773" cy="4261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>
              <a:defRPr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t>C 用户体验</a:t>
            </a:r>
          </a:p>
          <a:p>
            <a:pPr>
              <a:defRPr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t>消费者</a:t>
            </a:r>
          </a:p>
        </p:txBody>
      </p:sp>
      <p:sp>
        <p:nvSpPr>
          <p:cNvPr id="363" name="B 业务流程…"/>
          <p:cNvSpPr txBox="1"/>
          <p:nvPr/>
        </p:nvSpPr>
        <p:spPr>
          <a:xfrm>
            <a:off x="6347893" y="5255307"/>
            <a:ext cx="840431" cy="4261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>
              <a:defRPr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t>B 业务流程</a:t>
            </a:r>
          </a:p>
          <a:p>
            <a:pPr>
              <a:defRPr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t>职能人员</a:t>
            </a:r>
          </a:p>
        </p:txBody>
      </p:sp>
      <p:sp>
        <p:nvSpPr>
          <p:cNvPr id="364" name="D 大数据…"/>
          <p:cNvSpPr txBox="1"/>
          <p:nvPr/>
        </p:nvSpPr>
        <p:spPr>
          <a:xfrm>
            <a:off x="9941278" y="5255307"/>
            <a:ext cx="693060" cy="4261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>
              <a:defRPr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t>D 大数据</a:t>
            </a:r>
          </a:p>
          <a:p>
            <a:pPr>
              <a:defRPr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t>科技人员</a:t>
            </a:r>
          </a:p>
        </p:txBody>
      </p:sp>
      <p:sp>
        <p:nvSpPr>
          <p:cNvPr id="365" name="用户资产"/>
          <p:cNvSpPr/>
          <p:nvPr/>
        </p:nvSpPr>
        <p:spPr>
          <a:xfrm>
            <a:off x="3821062" y="4045991"/>
            <a:ext cx="894473" cy="436387"/>
          </a:xfrm>
          <a:prstGeom prst="rect">
            <a:avLst/>
          </a:prstGeom>
          <a:solidFill>
            <a:srgbClr val="434343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用户资产</a:t>
            </a:r>
          </a:p>
        </p:txBody>
      </p:sp>
      <p:sp>
        <p:nvSpPr>
          <p:cNvPr id="366" name="人力资源管理"/>
          <p:cNvSpPr/>
          <p:nvPr/>
        </p:nvSpPr>
        <p:spPr>
          <a:xfrm>
            <a:off x="6394485" y="2053787"/>
            <a:ext cx="1261410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人力资源管理</a:t>
            </a:r>
          </a:p>
        </p:txBody>
      </p:sp>
      <p:sp>
        <p:nvSpPr>
          <p:cNvPr id="367" name="商业智能"/>
          <p:cNvSpPr/>
          <p:nvPr/>
        </p:nvSpPr>
        <p:spPr>
          <a:xfrm>
            <a:off x="6394485" y="2571133"/>
            <a:ext cx="1261410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商业智能</a:t>
            </a:r>
          </a:p>
        </p:txBody>
      </p:sp>
      <p:sp>
        <p:nvSpPr>
          <p:cNvPr id="368" name="数字触点"/>
          <p:cNvSpPr txBox="1"/>
          <p:nvPr/>
        </p:nvSpPr>
        <p:spPr>
          <a:xfrm>
            <a:off x="9966424" y="1309553"/>
            <a:ext cx="667456" cy="2610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b="0"/>
            </a:lvl1pPr>
          </a:lstStyle>
          <a:p>
            <a:r>
              <a:t>数字触点</a:t>
            </a:r>
          </a:p>
        </p:txBody>
      </p:sp>
      <p:sp>
        <p:nvSpPr>
          <p:cNvPr id="369" name="渠道整合"/>
          <p:cNvSpPr/>
          <p:nvPr/>
        </p:nvSpPr>
        <p:spPr>
          <a:xfrm>
            <a:off x="4784078" y="4045991"/>
            <a:ext cx="894472" cy="436387"/>
          </a:xfrm>
          <a:prstGeom prst="rect">
            <a:avLst/>
          </a:prstGeom>
          <a:solidFill>
            <a:srgbClr val="434343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渠道整合</a:t>
            </a:r>
          </a:p>
        </p:txBody>
      </p:sp>
      <p:sp>
        <p:nvSpPr>
          <p:cNvPr id="370" name="效率管理"/>
          <p:cNvSpPr/>
          <p:nvPr/>
        </p:nvSpPr>
        <p:spPr>
          <a:xfrm>
            <a:off x="4784078" y="2418497"/>
            <a:ext cx="894472" cy="436387"/>
          </a:xfrm>
          <a:prstGeom prst="rect">
            <a:avLst/>
          </a:prstGeom>
          <a:solidFill>
            <a:srgbClr val="434343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效率管理</a:t>
            </a:r>
          </a:p>
        </p:txBody>
      </p:sp>
      <p:sp>
        <p:nvSpPr>
          <p:cNvPr id="371" name="营销触点"/>
          <p:cNvSpPr txBox="1"/>
          <p:nvPr/>
        </p:nvSpPr>
        <p:spPr>
          <a:xfrm>
            <a:off x="4385088" y="3159891"/>
            <a:ext cx="667456" cy="2610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r>
              <a:t>营销触点</a:t>
            </a:r>
          </a:p>
        </p:txBody>
      </p:sp>
      <p:sp>
        <p:nvSpPr>
          <p:cNvPr id="372" name="货物管理"/>
          <p:cNvSpPr/>
          <p:nvPr/>
        </p:nvSpPr>
        <p:spPr>
          <a:xfrm>
            <a:off x="3821062" y="2407365"/>
            <a:ext cx="894473" cy="436387"/>
          </a:xfrm>
          <a:prstGeom prst="rect">
            <a:avLst/>
          </a:prstGeom>
          <a:solidFill>
            <a:srgbClr val="434343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货物管理</a:t>
            </a:r>
          </a:p>
        </p:txBody>
      </p:sp>
      <p:sp>
        <p:nvSpPr>
          <p:cNvPr id="373" name="项目管理"/>
          <p:cNvSpPr/>
          <p:nvPr/>
        </p:nvSpPr>
        <p:spPr>
          <a:xfrm>
            <a:off x="6394485" y="3088480"/>
            <a:ext cx="1261410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项目管理</a:t>
            </a:r>
          </a:p>
        </p:txBody>
      </p:sp>
      <p:sp>
        <p:nvSpPr>
          <p:cNvPr id="374" name="流程管理"/>
          <p:cNvSpPr/>
          <p:nvPr/>
        </p:nvSpPr>
        <p:spPr>
          <a:xfrm>
            <a:off x="6394485" y="3605826"/>
            <a:ext cx="1261410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流程管理</a:t>
            </a:r>
          </a:p>
        </p:txBody>
      </p:sp>
      <p:sp>
        <p:nvSpPr>
          <p:cNvPr id="375" name="培训管理"/>
          <p:cNvSpPr/>
          <p:nvPr/>
        </p:nvSpPr>
        <p:spPr>
          <a:xfrm>
            <a:off x="7761532" y="3605826"/>
            <a:ext cx="1261410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培训管理</a:t>
            </a:r>
          </a:p>
        </p:txBody>
      </p:sp>
      <p:sp>
        <p:nvSpPr>
          <p:cNvPr id="376" name="数字系统管理"/>
          <p:cNvSpPr/>
          <p:nvPr/>
        </p:nvSpPr>
        <p:spPr>
          <a:xfrm>
            <a:off x="9654631" y="3335240"/>
            <a:ext cx="1261410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数字系统管理</a:t>
            </a:r>
          </a:p>
        </p:txBody>
      </p:sp>
      <p:sp>
        <p:nvSpPr>
          <p:cNvPr id="377" name="品牌门店"/>
          <p:cNvSpPr/>
          <p:nvPr/>
        </p:nvSpPr>
        <p:spPr>
          <a:xfrm>
            <a:off x="1840713" y="4130394"/>
            <a:ext cx="894473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品牌门店</a:t>
            </a:r>
          </a:p>
        </p:txBody>
      </p:sp>
      <p:sp>
        <p:nvSpPr>
          <p:cNvPr id="378" name="矩形"/>
          <p:cNvSpPr/>
          <p:nvPr/>
        </p:nvSpPr>
        <p:spPr>
          <a:xfrm>
            <a:off x="863122" y="224466"/>
            <a:ext cx="115148" cy="564445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382" name="成组"/>
          <p:cNvGrpSpPr/>
          <p:nvPr/>
        </p:nvGrpSpPr>
        <p:grpSpPr>
          <a:xfrm>
            <a:off x="829790" y="3261533"/>
            <a:ext cx="907551" cy="609864"/>
            <a:chOff x="0" y="0"/>
            <a:chExt cx="907549" cy="609863"/>
          </a:xfrm>
        </p:grpSpPr>
        <p:sp>
          <p:nvSpPr>
            <p:cNvPr id="379" name="喜茶GO"/>
            <p:cNvSpPr txBox="1"/>
            <p:nvPr/>
          </p:nvSpPr>
          <p:spPr>
            <a:xfrm>
              <a:off x="0" y="142049"/>
              <a:ext cx="596895" cy="26105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2577" tIns="22577" rIns="22577" bIns="22577" numCol="1" anchor="ctr">
              <a:spAutoFit/>
            </a:bodyPr>
            <a:lstStyle/>
            <a:p>
              <a:r>
                <a:t>喜茶GO</a:t>
              </a:r>
            </a:p>
          </p:txBody>
        </p:sp>
        <p:sp>
          <p:nvSpPr>
            <p:cNvPr id="380" name="线条"/>
            <p:cNvSpPr/>
            <p:nvPr/>
          </p:nvSpPr>
          <p:spPr>
            <a:xfrm flipV="1">
              <a:off x="688235" y="-1"/>
              <a:ext cx="197449" cy="197449"/>
            </a:xfrm>
            <a:prstGeom prst="lin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81" name="线条"/>
            <p:cNvSpPr/>
            <p:nvPr/>
          </p:nvSpPr>
          <p:spPr>
            <a:xfrm>
              <a:off x="706625" y="408939"/>
              <a:ext cx="200925" cy="200925"/>
            </a:xfrm>
            <a:prstGeom prst="lin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383" name="箭头"/>
          <p:cNvSpPr/>
          <p:nvPr/>
        </p:nvSpPr>
        <p:spPr>
          <a:xfrm>
            <a:off x="5797536" y="2839363"/>
            <a:ext cx="451159" cy="451159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4" name="箭头"/>
          <p:cNvSpPr/>
          <p:nvPr/>
        </p:nvSpPr>
        <p:spPr>
          <a:xfrm>
            <a:off x="9113207" y="2839363"/>
            <a:ext cx="451158" cy="451159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5" name="箭头"/>
          <p:cNvSpPr/>
          <p:nvPr/>
        </p:nvSpPr>
        <p:spPr>
          <a:xfrm>
            <a:off x="3008987" y="2839363"/>
            <a:ext cx="451159" cy="451159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整体的数字化体系，划分为三大维度的科技工具实施"/>
          <p:cNvSpPr txBox="1">
            <a:spLocks noGrp="1"/>
          </p:cNvSpPr>
          <p:nvPr>
            <p:ph type="body" sz="quarter" idx="4294967295"/>
          </p:nvPr>
        </p:nvSpPr>
        <p:spPr>
          <a:xfrm>
            <a:off x="1093216" y="558118"/>
            <a:ext cx="10418445" cy="246471"/>
          </a:xfrm>
          <a:prstGeom prst="rect">
            <a:avLst/>
          </a:prstGeom>
        </p:spPr>
        <p:txBody>
          <a:bodyPr lIns="5644" tIns="5644" rIns="5644" bIns="5644"/>
          <a:lstStyle>
            <a:lvl1pPr algn="l">
              <a:spcBef>
                <a:spcPts val="2600"/>
              </a:spcBef>
              <a:defRPr sz="1400">
                <a:solidFill>
                  <a:srgbClr val="929292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dirty="0"/>
              <a:t>整体的数字化体系，划分为三大维度的科技工具实施</a:t>
            </a:r>
          </a:p>
        </p:txBody>
      </p:sp>
      <p:sp>
        <p:nvSpPr>
          <p:cNvPr id="388" name="数字化三支柱架构图"/>
          <p:cNvSpPr txBox="1">
            <a:spLocks noGrp="1"/>
          </p:cNvSpPr>
          <p:nvPr>
            <p:ph type="title" idx="4294967295"/>
          </p:nvPr>
        </p:nvSpPr>
        <p:spPr>
          <a:xfrm>
            <a:off x="1093216" y="156995"/>
            <a:ext cx="7081241" cy="446457"/>
          </a:xfrm>
          <a:prstGeom prst="rect">
            <a:avLst/>
          </a:prstGeom>
        </p:spPr>
        <p:txBody>
          <a:bodyPr/>
          <a:lstStyle>
            <a:lvl1pPr>
              <a:defRPr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数字化三支柱架构图</a:t>
            </a:r>
          </a:p>
        </p:txBody>
      </p:sp>
      <p:sp>
        <p:nvSpPr>
          <p:cNvPr id="389" name="ERP"/>
          <p:cNvSpPr/>
          <p:nvPr/>
        </p:nvSpPr>
        <p:spPr>
          <a:xfrm>
            <a:off x="1810126" y="1873081"/>
            <a:ext cx="798382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ERP</a:t>
            </a:r>
          </a:p>
        </p:txBody>
      </p:sp>
      <p:sp>
        <p:nvSpPr>
          <p:cNvPr id="390" name="OA"/>
          <p:cNvSpPr/>
          <p:nvPr/>
        </p:nvSpPr>
        <p:spPr>
          <a:xfrm>
            <a:off x="2726676" y="1873081"/>
            <a:ext cx="798382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OA</a:t>
            </a:r>
          </a:p>
        </p:txBody>
      </p:sp>
      <p:sp>
        <p:nvSpPr>
          <p:cNvPr id="391" name="BOH"/>
          <p:cNvSpPr/>
          <p:nvPr/>
        </p:nvSpPr>
        <p:spPr>
          <a:xfrm>
            <a:off x="1810125" y="2812414"/>
            <a:ext cx="798383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BOH</a:t>
            </a:r>
          </a:p>
        </p:txBody>
      </p:sp>
      <p:sp>
        <p:nvSpPr>
          <p:cNvPr id="392" name="培训"/>
          <p:cNvSpPr/>
          <p:nvPr/>
        </p:nvSpPr>
        <p:spPr>
          <a:xfrm>
            <a:off x="2726676" y="2812414"/>
            <a:ext cx="798382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培训</a:t>
            </a:r>
          </a:p>
        </p:txBody>
      </p:sp>
      <p:sp>
        <p:nvSpPr>
          <p:cNvPr id="393" name="巡店"/>
          <p:cNvSpPr/>
          <p:nvPr/>
        </p:nvSpPr>
        <p:spPr>
          <a:xfrm>
            <a:off x="2726676" y="3751747"/>
            <a:ext cx="798382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巡店</a:t>
            </a:r>
          </a:p>
        </p:txBody>
      </p:sp>
      <p:sp>
        <p:nvSpPr>
          <p:cNvPr id="394" name="SSO"/>
          <p:cNvSpPr/>
          <p:nvPr/>
        </p:nvSpPr>
        <p:spPr>
          <a:xfrm>
            <a:off x="1810126" y="2342748"/>
            <a:ext cx="798382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SSO</a:t>
            </a:r>
          </a:p>
        </p:txBody>
      </p:sp>
      <p:sp>
        <p:nvSpPr>
          <p:cNvPr id="395" name="CHAT"/>
          <p:cNvSpPr/>
          <p:nvPr/>
        </p:nvSpPr>
        <p:spPr>
          <a:xfrm>
            <a:off x="2726676" y="2342748"/>
            <a:ext cx="798382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CHAT</a:t>
            </a:r>
          </a:p>
        </p:txBody>
      </p:sp>
      <p:sp>
        <p:nvSpPr>
          <p:cNvPr id="396" name="WIFI AP"/>
          <p:cNvSpPr/>
          <p:nvPr/>
        </p:nvSpPr>
        <p:spPr>
          <a:xfrm>
            <a:off x="1810125" y="3282080"/>
            <a:ext cx="798383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WIFI AP</a:t>
            </a:r>
          </a:p>
        </p:txBody>
      </p:sp>
      <p:sp>
        <p:nvSpPr>
          <p:cNvPr id="397" name="BPM"/>
          <p:cNvSpPr/>
          <p:nvPr/>
        </p:nvSpPr>
        <p:spPr>
          <a:xfrm>
            <a:off x="2726676" y="3282080"/>
            <a:ext cx="798382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BPM</a:t>
            </a:r>
          </a:p>
        </p:txBody>
      </p:sp>
      <p:sp>
        <p:nvSpPr>
          <p:cNvPr id="398" name="数擎服务"/>
          <p:cNvSpPr/>
          <p:nvPr/>
        </p:nvSpPr>
        <p:spPr>
          <a:xfrm>
            <a:off x="4246363" y="4634842"/>
            <a:ext cx="798382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数擎服务</a:t>
            </a:r>
          </a:p>
        </p:txBody>
      </p:sp>
      <p:sp>
        <p:nvSpPr>
          <p:cNvPr id="399" name="ITMS"/>
          <p:cNvSpPr/>
          <p:nvPr/>
        </p:nvSpPr>
        <p:spPr>
          <a:xfrm>
            <a:off x="1810126" y="3751747"/>
            <a:ext cx="798382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ITMS</a:t>
            </a:r>
          </a:p>
        </p:txBody>
      </p:sp>
      <p:sp>
        <p:nvSpPr>
          <p:cNvPr id="400" name="会员体系"/>
          <p:cNvSpPr/>
          <p:nvPr/>
        </p:nvSpPr>
        <p:spPr>
          <a:xfrm>
            <a:off x="8222252" y="1873081"/>
            <a:ext cx="798383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会员体系</a:t>
            </a:r>
          </a:p>
        </p:txBody>
      </p:sp>
      <p:sp>
        <p:nvSpPr>
          <p:cNvPr id="401" name="储值"/>
          <p:cNvSpPr/>
          <p:nvPr/>
        </p:nvSpPr>
        <p:spPr>
          <a:xfrm>
            <a:off x="9109195" y="1873081"/>
            <a:ext cx="798383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储值</a:t>
            </a:r>
          </a:p>
        </p:txBody>
      </p:sp>
      <p:sp>
        <p:nvSpPr>
          <p:cNvPr id="402" name="企业管理"/>
          <p:cNvSpPr/>
          <p:nvPr/>
        </p:nvSpPr>
        <p:spPr>
          <a:xfrm>
            <a:off x="8222252" y="2812414"/>
            <a:ext cx="798383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企业管理</a:t>
            </a:r>
          </a:p>
        </p:txBody>
      </p:sp>
      <p:sp>
        <p:nvSpPr>
          <p:cNvPr id="403" name="智慧商城"/>
          <p:cNvSpPr/>
          <p:nvPr/>
        </p:nvSpPr>
        <p:spPr>
          <a:xfrm>
            <a:off x="9109195" y="2812414"/>
            <a:ext cx="798383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智慧商城</a:t>
            </a:r>
          </a:p>
        </p:txBody>
      </p:sp>
      <p:sp>
        <p:nvSpPr>
          <p:cNvPr id="404" name="配送中台"/>
          <p:cNvSpPr/>
          <p:nvPr/>
        </p:nvSpPr>
        <p:spPr>
          <a:xfrm>
            <a:off x="9109195" y="3260680"/>
            <a:ext cx="798383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配送中台</a:t>
            </a:r>
          </a:p>
        </p:txBody>
      </p:sp>
      <p:sp>
        <p:nvSpPr>
          <p:cNvPr id="405" name="礼品卡"/>
          <p:cNvSpPr/>
          <p:nvPr/>
        </p:nvSpPr>
        <p:spPr>
          <a:xfrm>
            <a:off x="8222252" y="2342748"/>
            <a:ext cx="798383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礼品卡</a:t>
            </a:r>
          </a:p>
        </p:txBody>
      </p:sp>
      <p:sp>
        <p:nvSpPr>
          <p:cNvPr id="406" name="API平台"/>
          <p:cNvSpPr/>
          <p:nvPr/>
        </p:nvSpPr>
        <p:spPr>
          <a:xfrm>
            <a:off x="9109195" y="2342748"/>
            <a:ext cx="798383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API平台</a:t>
            </a:r>
          </a:p>
        </p:txBody>
      </p:sp>
      <p:sp>
        <p:nvSpPr>
          <p:cNvPr id="407" name="H5玩法"/>
          <p:cNvSpPr/>
          <p:nvPr/>
        </p:nvSpPr>
        <p:spPr>
          <a:xfrm>
            <a:off x="8222252" y="3260680"/>
            <a:ext cx="798383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H5玩法</a:t>
            </a:r>
          </a:p>
        </p:txBody>
      </p:sp>
      <p:sp>
        <p:nvSpPr>
          <p:cNvPr id="408" name="BI"/>
          <p:cNvSpPr/>
          <p:nvPr/>
        </p:nvSpPr>
        <p:spPr>
          <a:xfrm>
            <a:off x="6177761" y="4634842"/>
            <a:ext cx="798383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BI</a:t>
            </a:r>
          </a:p>
        </p:txBody>
      </p:sp>
      <p:sp>
        <p:nvSpPr>
          <p:cNvPr id="409" name="点单系统"/>
          <p:cNvSpPr/>
          <p:nvPr/>
        </p:nvSpPr>
        <p:spPr>
          <a:xfrm>
            <a:off x="4246363" y="5133078"/>
            <a:ext cx="798382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点单系统</a:t>
            </a:r>
          </a:p>
        </p:txBody>
      </p:sp>
      <p:sp>
        <p:nvSpPr>
          <p:cNvPr id="410" name="会员系统"/>
          <p:cNvSpPr/>
          <p:nvPr/>
        </p:nvSpPr>
        <p:spPr>
          <a:xfrm>
            <a:off x="5212507" y="4634842"/>
            <a:ext cx="798382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会员系统</a:t>
            </a:r>
          </a:p>
        </p:txBody>
      </p:sp>
      <p:sp>
        <p:nvSpPr>
          <p:cNvPr id="411" name="数据仓库"/>
          <p:cNvSpPr/>
          <p:nvPr/>
        </p:nvSpPr>
        <p:spPr>
          <a:xfrm>
            <a:off x="5212507" y="5133078"/>
            <a:ext cx="798382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数据仓库</a:t>
            </a:r>
          </a:p>
        </p:txBody>
      </p:sp>
      <p:sp>
        <p:nvSpPr>
          <p:cNvPr id="412" name="营销平台"/>
          <p:cNvSpPr/>
          <p:nvPr/>
        </p:nvSpPr>
        <p:spPr>
          <a:xfrm>
            <a:off x="6178650" y="5133078"/>
            <a:ext cx="798383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营销平台</a:t>
            </a:r>
          </a:p>
        </p:txBody>
      </p:sp>
      <p:sp>
        <p:nvSpPr>
          <p:cNvPr id="413" name="数据集市"/>
          <p:cNvSpPr/>
          <p:nvPr/>
        </p:nvSpPr>
        <p:spPr>
          <a:xfrm>
            <a:off x="7147255" y="4634842"/>
            <a:ext cx="798382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数据集市</a:t>
            </a:r>
          </a:p>
        </p:txBody>
      </p:sp>
      <p:sp>
        <p:nvSpPr>
          <p:cNvPr id="414" name="APP"/>
          <p:cNvSpPr/>
          <p:nvPr/>
        </p:nvSpPr>
        <p:spPr>
          <a:xfrm>
            <a:off x="7143905" y="5133078"/>
            <a:ext cx="798382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APP</a:t>
            </a:r>
          </a:p>
        </p:txBody>
      </p:sp>
      <p:sp>
        <p:nvSpPr>
          <p:cNvPr id="415" name="三角形"/>
          <p:cNvSpPr/>
          <p:nvPr/>
        </p:nvSpPr>
        <p:spPr>
          <a:xfrm flipH="1">
            <a:off x="5235524" y="1964747"/>
            <a:ext cx="1720952" cy="1720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6" name="矩形"/>
          <p:cNvSpPr/>
          <p:nvPr/>
        </p:nvSpPr>
        <p:spPr>
          <a:xfrm>
            <a:off x="863122" y="224466"/>
            <a:ext cx="115148" cy="564445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7" name="数字管理"/>
          <p:cNvSpPr txBox="1"/>
          <p:nvPr/>
        </p:nvSpPr>
        <p:spPr>
          <a:xfrm>
            <a:off x="4156881" y="2701044"/>
            <a:ext cx="870657" cy="2483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6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数字管理</a:t>
            </a:r>
          </a:p>
        </p:txBody>
      </p:sp>
      <p:sp>
        <p:nvSpPr>
          <p:cNvPr id="418" name="数字营销"/>
          <p:cNvSpPr txBox="1"/>
          <p:nvPr/>
        </p:nvSpPr>
        <p:spPr>
          <a:xfrm>
            <a:off x="7019791" y="2701044"/>
            <a:ext cx="870657" cy="2483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6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数字营销</a:t>
            </a:r>
          </a:p>
        </p:txBody>
      </p:sp>
      <p:sp>
        <p:nvSpPr>
          <p:cNvPr id="419" name="数字引擎"/>
          <p:cNvSpPr txBox="1"/>
          <p:nvPr/>
        </p:nvSpPr>
        <p:spPr>
          <a:xfrm>
            <a:off x="5614574" y="3951608"/>
            <a:ext cx="870657" cy="2483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6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数字引擎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信息化是高效组织体系的催化剂，本质是在完整的IT治理框架之下，利用工具型软件驱动经营管理的标准化"/>
          <p:cNvSpPr txBox="1">
            <a:spLocks noGrp="1"/>
          </p:cNvSpPr>
          <p:nvPr>
            <p:ph type="body" sz="quarter" idx="4294967295"/>
          </p:nvPr>
        </p:nvSpPr>
        <p:spPr>
          <a:xfrm>
            <a:off x="1093216" y="558118"/>
            <a:ext cx="10418445" cy="246471"/>
          </a:xfrm>
          <a:prstGeom prst="rect">
            <a:avLst/>
          </a:prstGeom>
        </p:spPr>
        <p:txBody>
          <a:bodyPr lIns="5644" tIns="5644" rIns="5644" bIns="5644"/>
          <a:lstStyle/>
          <a:p>
            <a:pPr lvl="1" algn="l">
              <a:spcBef>
                <a:spcPts val="2600"/>
              </a:spcBef>
              <a:defRPr sz="14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信息化是高效组织体系的催化剂，本质是在完整的IT治理框架之下，利用工具型软件驱动经营管理的标准化</a:t>
            </a:r>
          </a:p>
        </p:txBody>
      </p:sp>
      <p:sp>
        <p:nvSpPr>
          <p:cNvPr id="422" name="数字管理：IT信息化治理框架"/>
          <p:cNvSpPr txBox="1">
            <a:spLocks noGrp="1"/>
          </p:cNvSpPr>
          <p:nvPr>
            <p:ph type="title" idx="4294967295"/>
          </p:nvPr>
        </p:nvSpPr>
        <p:spPr>
          <a:xfrm>
            <a:off x="1093216" y="156995"/>
            <a:ext cx="7081241" cy="446457"/>
          </a:xfrm>
          <a:prstGeom prst="rect">
            <a:avLst/>
          </a:prstGeom>
        </p:spPr>
        <p:txBody>
          <a:bodyPr/>
          <a:lstStyle>
            <a:lvl1pPr>
              <a:defRPr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数字管理：IT信息化治理框架</a:t>
            </a:r>
          </a:p>
        </p:txBody>
      </p:sp>
      <p:sp>
        <p:nvSpPr>
          <p:cNvPr id="423" name="CRM"/>
          <p:cNvSpPr/>
          <p:nvPr/>
        </p:nvSpPr>
        <p:spPr>
          <a:xfrm>
            <a:off x="1889127" y="2605654"/>
            <a:ext cx="1323949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CRM</a:t>
            </a:r>
          </a:p>
        </p:txBody>
      </p:sp>
      <p:sp>
        <p:nvSpPr>
          <p:cNvPr id="424" name="BI"/>
          <p:cNvSpPr/>
          <p:nvPr/>
        </p:nvSpPr>
        <p:spPr>
          <a:xfrm>
            <a:off x="1889127" y="3846907"/>
            <a:ext cx="1323949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BI</a:t>
            </a:r>
          </a:p>
        </p:txBody>
      </p:sp>
      <p:sp>
        <p:nvSpPr>
          <p:cNvPr id="425" name="Wiki"/>
          <p:cNvSpPr/>
          <p:nvPr/>
        </p:nvSpPr>
        <p:spPr>
          <a:xfrm>
            <a:off x="1889127" y="3226281"/>
            <a:ext cx="1323949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Wiki</a:t>
            </a:r>
          </a:p>
        </p:txBody>
      </p:sp>
      <p:sp>
        <p:nvSpPr>
          <p:cNvPr id="426" name="Ecommerce"/>
          <p:cNvSpPr/>
          <p:nvPr/>
        </p:nvSpPr>
        <p:spPr>
          <a:xfrm>
            <a:off x="1889127" y="4467534"/>
            <a:ext cx="1323949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Ecommerce</a:t>
            </a:r>
          </a:p>
        </p:txBody>
      </p:sp>
      <p:sp>
        <p:nvSpPr>
          <p:cNvPr id="427" name="APP"/>
          <p:cNvSpPr/>
          <p:nvPr/>
        </p:nvSpPr>
        <p:spPr>
          <a:xfrm>
            <a:off x="1889127" y="1985027"/>
            <a:ext cx="1323949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APP</a:t>
            </a:r>
          </a:p>
        </p:txBody>
      </p:sp>
      <p:sp>
        <p:nvSpPr>
          <p:cNvPr id="428" name="客户"/>
          <p:cNvSpPr txBox="1"/>
          <p:nvPr/>
        </p:nvSpPr>
        <p:spPr>
          <a:xfrm>
            <a:off x="2350835" y="1289227"/>
            <a:ext cx="413456" cy="2229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客户</a:t>
            </a:r>
          </a:p>
        </p:txBody>
      </p:sp>
      <p:sp>
        <p:nvSpPr>
          <p:cNvPr id="429" name="经营"/>
          <p:cNvSpPr txBox="1"/>
          <p:nvPr/>
        </p:nvSpPr>
        <p:spPr>
          <a:xfrm>
            <a:off x="4669260" y="1289227"/>
            <a:ext cx="413456" cy="2229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经营</a:t>
            </a:r>
          </a:p>
        </p:txBody>
      </p:sp>
      <p:sp>
        <p:nvSpPr>
          <p:cNvPr id="430" name="POS"/>
          <p:cNvSpPr/>
          <p:nvPr/>
        </p:nvSpPr>
        <p:spPr>
          <a:xfrm>
            <a:off x="4230241" y="2651066"/>
            <a:ext cx="1323949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POS</a:t>
            </a:r>
          </a:p>
        </p:txBody>
      </p:sp>
      <p:sp>
        <p:nvSpPr>
          <p:cNvPr id="431" name="BOH"/>
          <p:cNvSpPr/>
          <p:nvPr/>
        </p:nvSpPr>
        <p:spPr>
          <a:xfrm>
            <a:off x="4230241" y="3317104"/>
            <a:ext cx="1323949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BOH</a:t>
            </a:r>
          </a:p>
        </p:txBody>
      </p:sp>
      <p:sp>
        <p:nvSpPr>
          <p:cNvPr id="432" name="Invoice"/>
          <p:cNvSpPr/>
          <p:nvPr/>
        </p:nvSpPr>
        <p:spPr>
          <a:xfrm>
            <a:off x="4230241" y="1985027"/>
            <a:ext cx="1323949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Invoice</a:t>
            </a:r>
          </a:p>
        </p:txBody>
      </p:sp>
      <p:sp>
        <p:nvSpPr>
          <p:cNvPr id="433" name="WorkSocial"/>
          <p:cNvSpPr/>
          <p:nvPr/>
        </p:nvSpPr>
        <p:spPr>
          <a:xfrm>
            <a:off x="4230241" y="3983142"/>
            <a:ext cx="1323949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WorkSocial</a:t>
            </a:r>
          </a:p>
        </p:txBody>
      </p:sp>
      <p:sp>
        <p:nvSpPr>
          <p:cNvPr id="434" name="BPM"/>
          <p:cNvSpPr/>
          <p:nvPr/>
        </p:nvSpPr>
        <p:spPr>
          <a:xfrm>
            <a:off x="6525614" y="4489558"/>
            <a:ext cx="1323949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BPM</a:t>
            </a:r>
          </a:p>
        </p:txBody>
      </p:sp>
      <p:sp>
        <p:nvSpPr>
          <p:cNvPr id="435" name="ERP"/>
          <p:cNvSpPr/>
          <p:nvPr/>
        </p:nvSpPr>
        <p:spPr>
          <a:xfrm>
            <a:off x="6525614" y="3237292"/>
            <a:ext cx="1323949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ERP</a:t>
            </a:r>
          </a:p>
        </p:txBody>
      </p:sp>
      <p:sp>
        <p:nvSpPr>
          <p:cNvPr id="436" name="OA"/>
          <p:cNvSpPr/>
          <p:nvPr/>
        </p:nvSpPr>
        <p:spPr>
          <a:xfrm>
            <a:off x="6525614" y="3863425"/>
            <a:ext cx="1323949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OA</a:t>
            </a:r>
          </a:p>
        </p:txBody>
      </p:sp>
      <p:sp>
        <p:nvSpPr>
          <p:cNvPr id="437" name="HRM"/>
          <p:cNvSpPr/>
          <p:nvPr/>
        </p:nvSpPr>
        <p:spPr>
          <a:xfrm>
            <a:off x="6525614" y="2611160"/>
            <a:ext cx="1323949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HRM</a:t>
            </a:r>
          </a:p>
        </p:txBody>
      </p:sp>
      <p:sp>
        <p:nvSpPr>
          <p:cNvPr id="438" name="HelpDesk"/>
          <p:cNvSpPr/>
          <p:nvPr/>
        </p:nvSpPr>
        <p:spPr>
          <a:xfrm>
            <a:off x="6525614" y="1985027"/>
            <a:ext cx="1323949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HelpDesk</a:t>
            </a:r>
          </a:p>
        </p:txBody>
      </p:sp>
      <p:sp>
        <p:nvSpPr>
          <p:cNvPr id="439" name="IDM…"/>
          <p:cNvSpPr/>
          <p:nvPr/>
        </p:nvSpPr>
        <p:spPr>
          <a:xfrm>
            <a:off x="13390703" y="1612558"/>
            <a:ext cx="1323950" cy="508001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/>
          <a:p>
            <a:pPr algn="ctr">
              <a:defRPr sz="1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IDM</a:t>
            </a:r>
          </a:p>
          <a:p>
            <a:pPr algn="ctr">
              <a:defRPr sz="800" b="0">
                <a:solidFill>
                  <a:srgbClr val="000000"/>
                </a:solidFill>
              </a:defRPr>
            </a:pPr>
            <a:r>
              <a:t>九州云腾</a:t>
            </a:r>
          </a:p>
        </p:txBody>
      </p:sp>
      <p:sp>
        <p:nvSpPr>
          <p:cNvPr id="440" name="RemoteDesk"/>
          <p:cNvSpPr/>
          <p:nvPr/>
        </p:nvSpPr>
        <p:spPr>
          <a:xfrm>
            <a:off x="8956235" y="2611308"/>
            <a:ext cx="1323950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RemoteDesk</a:t>
            </a:r>
          </a:p>
        </p:txBody>
      </p:sp>
      <p:sp>
        <p:nvSpPr>
          <p:cNvPr id="441" name="MSP"/>
          <p:cNvSpPr/>
          <p:nvPr/>
        </p:nvSpPr>
        <p:spPr>
          <a:xfrm>
            <a:off x="8956235" y="3863871"/>
            <a:ext cx="1323950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MSP</a:t>
            </a:r>
          </a:p>
        </p:txBody>
      </p:sp>
      <p:sp>
        <p:nvSpPr>
          <p:cNvPr id="442" name="DataCenter"/>
          <p:cNvSpPr/>
          <p:nvPr/>
        </p:nvSpPr>
        <p:spPr>
          <a:xfrm>
            <a:off x="8956235" y="1985027"/>
            <a:ext cx="1323950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DataCenter</a:t>
            </a:r>
          </a:p>
        </p:txBody>
      </p:sp>
      <p:sp>
        <p:nvSpPr>
          <p:cNvPr id="443" name="Security"/>
          <p:cNvSpPr/>
          <p:nvPr/>
        </p:nvSpPr>
        <p:spPr>
          <a:xfrm>
            <a:off x="8956235" y="3237589"/>
            <a:ext cx="1323950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Security</a:t>
            </a:r>
          </a:p>
        </p:txBody>
      </p:sp>
      <p:sp>
        <p:nvSpPr>
          <p:cNvPr id="444" name="Cloud"/>
          <p:cNvSpPr/>
          <p:nvPr/>
        </p:nvSpPr>
        <p:spPr>
          <a:xfrm>
            <a:off x="8956235" y="4490152"/>
            <a:ext cx="1323950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Cloud</a:t>
            </a:r>
          </a:p>
        </p:txBody>
      </p:sp>
      <p:sp>
        <p:nvSpPr>
          <p:cNvPr id="445" name="矩形"/>
          <p:cNvSpPr/>
          <p:nvPr/>
        </p:nvSpPr>
        <p:spPr>
          <a:xfrm>
            <a:off x="863122" y="224466"/>
            <a:ext cx="115148" cy="564445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6" name="管理"/>
          <p:cNvSpPr txBox="1"/>
          <p:nvPr/>
        </p:nvSpPr>
        <p:spPr>
          <a:xfrm>
            <a:off x="6964633" y="1289227"/>
            <a:ext cx="413456" cy="2229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管理</a:t>
            </a:r>
          </a:p>
        </p:txBody>
      </p:sp>
      <p:sp>
        <p:nvSpPr>
          <p:cNvPr id="447" name="运维"/>
          <p:cNvSpPr txBox="1"/>
          <p:nvPr/>
        </p:nvSpPr>
        <p:spPr>
          <a:xfrm>
            <a:off x="9395253" y="1289227"/>
            <a:ext cx="413457" cy="2229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运维</a:t>
            </a:r>
          </a:p>
        </p:txBody>
      </p:sp>
      <p:sp>
        <p:nvSpPr>
          <p:cNvPr id="448" name="箭头"/>
          <p:cNvSpPr/>
          <p:nvPr/>
        </p:nvSpPr>
        <p:spPr>
          <a:xfrm>
            <a:off x="3527771" y="3425271"/>
            <a:ext cx="417246" cy="80835"/>
          </a:xfrm>
          <a:prstGeom prst="rightArrow">
            <a:avLst>
              <a:gd name="adj1" fmla="val 31391"/>
              <a:gd name="adj2" fmla="val 134521"/>
            </a:avLst>
          </a:prstGeom>
          <a:solidFill>
            <a:srgbClr val="A9A9A9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9" name="箭头"/>
          <p:cNvSpPr/>
          <p:nvPr/>
        </p:nvSpPr>
        <p:spPr>
          <a:xfrm>
            <a:off x="5831279" y="3425271"/>
            <a:ext cx="417247" cy="80835"/>
          </a:xfrm>
          <a:prstGeom prst="rightArrow">
            <a:avLst>
              <a:gd name="adj1" fmla="val 31391"/>
              <a:gd name="adj2" fmla="val 134521"/>
            </a:avLst>
          </a:prstGeom>
          <a:solidFill>
            <a:srgbClr val="A9A9A9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0" name="箭头"/>
          <p:cNvSpPr/>
          <p:nvPr/>
        </p:nvSpPr>
        <p:spPr>
          <a:xfrm>
            <a:off x="8194276" y="3425271"/>
            <a:ext cx="417246" cy="80835"/>
          </a:xfrm>
          <a:prstGeom prst="rightArrow">
            <a:avLst>
              <a:gd name="adj1" fmla="val 31391"/>
              <a:gd name="adj2" fmla="val 134521"/>
            </a:avLst>
          </a:prstGeom>
          <a:solidFill>
            <a:srgbClr val="A9A9A9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根据整个系统涉及的使用用户，架构出每个用户所涉及的需求"/>
          <p:cNvSpPr txBox="1">
            <a:spLocks noGrp="1"/>
          </p:cNvSpPr>
          <p:nvPr>
            <p:ph type="body" sz="quarter" idx="4294967295"/>
          </p:nvPr>
        </p:nvSpPr>
        <p:spPr>
          <a:xfrm>
            <a:off x="1093216" y="558118"/>
            <a:ext cx="10418445" cy="246471"/>
          </a:xfrm>
          <a:prstGeom prst="rect">
            <a:avLst/>
          </a:prstGeom>
        </p:spPr>
        <p:txBody>
          <a:bodyPr lIns="5644" tIns="5644" rIns="5644" bIns="5644">
            <a:normAutofit lnSpcReduction="10000"/>
          </a:bodyPr>
          <a:lstStyle>
            <a:lvl1pPr algn="l">
              <a:spcBef>
                <a:spcPts val="2600"/>
              </a:spcBef>
              <a:defRPr sz="16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dirty="0">
                <a:solidFill>
                  <a:schemeClr val="tx1">
                    <a:lumMod val="50000"/>
                  </a:schemeClr>
                </a:solidFill>
              </a:rPr>
              <a:t>根据整个系统涉及的使用用户，架构出每个用户所涉及的需求</a:t>
            </a:r>
          </a:p>
        </p:txBody>
      </p:sp>
      <p:sp>
        <p:nvSpPr>
          <p:cNvPr id="453" name="数字营销：喜茶GO产品故事架构图"/>
          <p:cNvSpPr txBox="1">
            <a:spLocks noGrp="1"/>
          </p:cNvSpPr>
          <p:nvPr>
            <p:ph type="title" idx="4294967295"/>
          </p:nvPr>
        </p:nvSpPr>
        <p:spPr>
          <a:xfrm>
            <a:off x="1093216" y="156995"/>
            <a:ext cx="7081241" cy="446457"/>
          </a:xfrm>
          <a:prstGeom prst="rect">
            <a:avLst/>
          </a:prstGeom>
        </p:spPr>
        <p:txBody>
          <a:bodyPr/>
          <a:lstStyle>
            <a:lvl1pPr>
              <a:defRPr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数字营销：喜茶GO产品故事架构图</a:t>
            </a:r>
          </a:p>
        </p:txBody>
      </p:sp>
      <p:sp>
        <p:nvSpPr>
          <p:cNvPr id="454" name="客户端…"/>
          <p:cNvSpPr txBox="1"/>
          <p:nvPr/>
        </p:nvSpPr>
        <p:spPr>
          <a:xfrm>
            <a:off x="1491243" y="1506305"/>
            <a:ext cx="591256" cy="4388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客户端</a:t>
            </a:r>
          </a:p>
          <a:p>
            <a:pPr>
              <a:defRPr sz="14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t>消费者</a:t>
            </a:r>
          </a:p>
        </p:txBody>
      </p:sp>
      <p:sp>
        <p:nvSpPr>
          <p:cNvPr id="455" name="门店端…"/>
          <p:cNvSpPr txBox="1"/>
          <p:nvPr/>
        </p:nvSpPr>
        <p:spPr>
          <a:xfrm>
            <a:off x="1496887" y="2308317"/>
            <a:ext cx="557424" cy="4388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门店端</a:t>
            </a:r>
          </a:p>
          <a:p>
            <a:pPr>
              <a:defRPr sz="14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t>店员</a:t>
            </a:r>
          </a:p>
        </p:txBody>
      </p:sp>
      <p:sp>
        <p:nvSpPr>
          <p:cNvPr id="456" name="商业管理端…"/>
          <p:cNvSpPr txBox="1"/>
          <p:nvPr/>
        </p:nvSpPr>
        <p:spPr>
          <a:xfrm>
            <a:off x="1496887" y="3110329"/>
            <a:ext cx="862224" cy="4388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商业管理端</a:t>
            </a:r>
          </a:p>
          <a:p>
            <a:pPr>
              <a:defRPr sz="14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t>运营</a:t>
            </a:r>
          </a:p>
        </p:txBody>
      </p:sp>
      <p:sp>
        <p:nvSpPr>
          <p:cNvPr id="457" name="下单"/>
          <p:cNvSpPr/>
          <p:nvPr/>
        </p:nvSpPr>
        <p:spPr>
          <a:xfrm>
            <a:off x="5119504" y="1472853"/>
            <a:ext cx="1042591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下单</a:t>
            </a:r>
          </a:p>
        </p:txBody>
      </p:sp>
      <p:sp>
        <p:nvSpPr>
          <p:cNvPr id="458" name="看商品"/>
          <p:cNvSpPr/>
          <p:nvPr/>
        </p:nvSpPr>
        <p:spPr>
          <a:xfrm>
            <a:off x="3931598" y="1472853"/>
            <a:ext cx="1042592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看商品</a:t>
            </a:r>
          </a:p>
        </p:txBody>
      </p:sp>
      <p:sp>
        <p:nvSpPr>
          <p:cNvPr id="459" name="看门店"/>
          <p:cNvSpPr/>
          <p:nvPr/>
        </p:nvSpPr>
        <p:spPr>
          <a:xfrm>
            <a:off x="2743692" y="1472853"/>
            <a:ext cx="1042591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看门店</a:t>
            </a:r>
          </a:p>
        </p:txBody>
      </p:sp>
      <p:sp>
        <p:nvSpPr>
          <p:cNvPr id="460" name="查看我的"/>
          <p:cNvSpPr/>
          <p:nvPr/>
        </p:nvSpPr>
        <p:spPr>
          <a:xfrm>
            <a:off x="6307410" y="1472853"/>
            <a:ext cx="1042592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查看我的</a:t>
            </a:r>
          </a:p>
        </p:txBody>
      </p:sp>
      <p:sp>
        <p:nvSpPr>
          <p:cNvPr id="461" name="会员活动"/>
          <p:cNvSpPr/>
          <p:nvPr/>
        </p:nvSpPr>
        <p:spPr>
          <a:xfrm>
            <a:off x="7495316" y="1472853"/>
            <a:ext cx="1042591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会员活动</a:t>
            </a:r>
          </a:p>
        </p:txBody>
      </p:sp>
      <p:sp>
        <p:nvSpPr>
          <p:cNvPr id="462" name="玩游戏"/>
          <p:cNvSpPr/>
          <p:nvPr/>
        </p:nvSpPr>
        <p:spPr>
          <a:xfrm>
            <a:off x="8683221" y="1472853"/>
            <a:ext cx="1042592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玩游戏</a:t>
            </a:r>
          </a:p>
        </p:txBody>
      </p:sp>
      <p:sp>
        <p:nvSpPr>
          <p:cNvPr id="463" name="叫号"/>
          <p:cNvSpPr/>
          <p:nvPr/>
        </p:nvSpPr>
        <p:spPr>
          <a:xfrm>
            <a:off x="2743692" y="2283335"/>
            <a:ext cx="1042591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叫号</a:t>
            </a:r>
          </a:p>
        </p:txBody>
      </p:sp>
      <p:sp>
        <p:nvSpPr>
          <p:cNvPr id="464" name="开关店"/>
          <p:cNvSpPr/>
          <p:nvPr/>
        </p:nvSpPr>
        <p:spPr>
          <a:xfrm>
            <a:off x="3933249" y="2283335"/>
            <a:ext cx="1042592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开关店</a:t>
            </a:r>
          </a:p>
        </p:txBody>
      </p:sp>
      <p:sp>
        <p:nvSpPr>
          <p:cNvPr id="465" name="退单"/>
          <p:cNvSpPr/>
          <p:nvPr/>
        </p:nvSpPr>
        <p:spPr>
          <a:xfrm>
            <a:off x="5122154" y="2283335"/>
            <a:ext cx="1042591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退单</a:t>
            </a:r>
          </a:p>
        </p:txBody>
      </p:sp>
      <p:sp>
        <p:nvSpPr>
          <p:cNvPr id="466" name="商品上下架"/>
          <p:cNvSpPr/>
          <p:nvPr/>
        </p:nvSpPr>
        <p:spPr>
          <a:xfrm>
            <a:off x="6311058" y="2283335"/>
            <a:ext cx="1042591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商品上下架</a:t>
            </a:r>
          </a:p>
        </p:txBody>
      </p:sp>
      <p:sp>
        <p:nvSpPr>
          <p:cNvPr id="467" name="查看订单"/>
          <p:cNvSpPr/>
          <p:nvPr/>
        </p:nvSpPr>
        <p:spPr>
          <a:xfrm>
            <a:off x="7499962" y="2283335"/>
            <a:ext cx="1042591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查看订单</a:t>
            </a:r>
          </a:p>
        </p:txBody>
      </p:sp>
      <p:sp>
        <p:nvSpPr>
          <p:cNvPr id="468" name="通知配送"/>
          <p:cNvSpPr/>
          <p:nvPr/>
        </p:nvSpPr>
        <p:spPr>
          <a:xfrm>
            <a:off x="8688866" y="2283335"/>
            <a:ext cx="1042591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通知配送</a:t>
            </a:r>
          </a:p>
        </p:txBody>
      </p:sp>
      <p:sp>
        <p:nvSpPr>
          <p:cNvPr id="469" name="管理商品"/>
          <p:cNvSpPr/>
          <p:nvPr/>
        </p:nvSpPr>
        <p:spPr>
          <a:xfrm>
            <a:off x="2756945" y="3080451"/>
            <a:ext cx="1042591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管理商品</a:t>
            </a:r>
          </a:p>
        </p:txBody>
      </p:sp>
      <p:sp>
        <p:nvSpPr>
          <p:cNvPr id="470" name="管理门店"/>
          <p:cNvSpPr/>
          <p:nvPr/>
        </p:nvSpPr>
        <p:spPr>
          <a:xfrm>
            <a:off x="3945849" y="3078173"/>
            <a:ext cx="1042592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管理门店</a:t>
            </a:r>
          </a:p>
        </p:txBody>
      </p:sp>
      <p:sp>
        <p:nvSpPr>
          <p:cNvPr id="471" name="管理订单"/>
          <p:cNvSpPr/>
          <p:nvPr/>
        </p:nvSpPr>
        <p:spPr>
          <a:xfrm>
            <a:off x="5134754" y="3080451"/>
            <a:ext cx="1042591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管理订单</a:t>
            </a:r>
          </a:p>
        </p:txBody>
      </p:sp>
      <p:sp>
        <p:nvSpPr>
          <p:cNvPr id="472" name="管理配送"/>
          <p:cNvSpPr/>
          <p:nvPr/>
        </p:nvSpPr>
        <p:spPr>
          <a:xfrm>
            <a:off x="6323658" y="3100159"/>
            <a:ext cx="1042591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管理配送</a:t>
            </a:r>
          </a:p>
        </p:txBody>
      </p:sp>
      <p:sp>
        <p:nvSpPr>
          <p:cNvPr id="473" name="管理设备"/>
          <p:cNvSpPr/>
          <p:nvPr/>
        </p:nvSpPr>
        <p:spPr>
          <a:xfrm>
            <a:off x="7512562" y="3100159"/>
            <a:ext cx="1042591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管理设备</a:t>
            </a:r>
          </a:p>
        </p:txBody>
      </p:sp>
      <p:sp>
        <p:nvSpPr>
          <p:cNvPr id="474" name="管理活动"/>
          <p:cNvSpPr/>
          <p:nvPr/>
        </p:nvSpPr>
        <p:spPr>
          <a:xfrm>
            <a:off x="8701466" y="3100159"/>
            <a:ext cx="1042591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管理活动</a:t>
            </a:r>
          </a:p>
        </p:txBody>
      </p:sp>
      <p:sp>
        <p:nvSpPr>
          <p:cNvPr id="475" name="管理留言"/>
          <p:cNvSpPr/>
          <p:nvPr/>
        </p:nvSpPr>
        <p:spPr>
          <a:xfrm>
            <a:off x="9890370" y="3100159"/>
            <a:ext cx="1042592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管理留言</a:t>
            </a:r>
          </a:p>
        </p:txBody>
      </p:sp>
      <p:sp>
        <p:nvSpPr>
          <p:cNvPr id="476" name="管理会员"/>
          <p:cNvSpPr/>
          <p:nvPr/>
        </p:nvSpPr>
        <p:spPr>
          <a:xfrm>
            <a:off x="2756945" y="3906935"/>
            <a:ext cx="1042591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管理会员</a:t>
            </a:r>
          </a:p>
        </p:txBody>
      </p:sp>
      <p:sp>
        <p:nvSpPr>
          <p:cNvPr id="477" name="管理发券"/>
          <p:cNvSpPr/>
          <p:nvPr/>
        </p:nvSpPr>
        <p:spPr>
          <a:xfrm>
            <a:off x="3945849" y="3906935"/>
            <a:ext cx="1042592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管理发券</a:t>
            </a:r>
          </a:p>
        </p:txBody>
      </p:sp>
      <p:sp>
        <p:nvSpPr>
          <p:cNvPr id="478" name="管理兑换码"/>
          <p:cNvSpPr/>
          <p:nvPr/>
        </p:nvSpPr>
        <p:spPr>
          <a:xfrm>
            <a:off x="5134754" y="3906935"/>
            <a:ext cx="1042591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管理兑换码</a:t>
            </a:r>
          </a:p>
        </p:txBody>
      </p:sp>
      <p:sp>
        <p:nvSpPr>
          <p:cNvPr id="479" name="管理任务"/>
          <p:cNvSpPr/>
          <p:nvPr/>
        </p:nvSpPr>
        <p:spPr>
          <a:xfrm>
            <a:off x="6323658" y="3906935"/>
            <a:ext cx="1042591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管理任务</a:t>
            </a:r>
          </a:p>
        </p:txBody>
      </p:sp>
      <p:sp>
        <p:nvSpPr>
          <p:cNvPr id="480" name="积分商城"/>
          <p:cNvSpPr/>
          <p:nvPr/>
        </p:nvSpPr>
        <p:spPr>
          <a:xfrm>
            <a:off x="7512562" y="3906935"/>
            <a:ext cx="1042591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积分商城</a:t>
            </a:r>
          </a:p>
        </p:txBody>
      </p:sp>
      <p:sp>
        <p:nvSpPr>
          <p:cNvPr id="481" name="营销系统"/>
          <p:cNvSpPr/>
          <p:nvPr/>
        </p:nvSpPr>
        <p:spPr>
          <a:xfrm>
            <a:off x="8701466" y="3906935"/>
            <a:ext cx="1042591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营销系统</a:t>
            </a:r>
          </a:p>
        </p:txBody>
      </p:sp>
      <p:sp>
        <p:nvSpPr>
          <p:cNvPr id="482" name="管理储值"/>
          <p:cNvSpPr/>
          <p:nvPr/>
        </p:nvSpPr>
        <p:spPr>
          <a:xfrm>
            <a:off x="9890370" y="3906935"/>
            <a:ext cx="1042592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管理储值</a:t>
            </a:r>
          </a:p>
        </p:txBody>
      </p:sp>
      <p:sp>
        <p:nvSpPr>
          <p:cNvPr id="483" name="用户管理端…"/>
          <p:cNvSpPr txBox="1"/>
          <p:nvPr/>
        </p:nvSpPr>
        <p:spPr>
          <a:xfrm>
            <a:off x="1496887" y="3912341"/>
            <a:ext cx="862224" cy="4388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用户管理端</a:t>
            </a:r>
          </a:p>
          <a:p>
            <a:pPr>
              <a:defRPr sz="14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t>运营</a:t>
            </a:r>
          </a:p>
        </p:txBody>
      </p:sp>
      <p:sp>
        <p:nvSpPr>
          <p:cNvPr id="484" name="职能管理端…"/>
          <p:cNvSpPr txBox="1"/>
          <p:nvPr/>
        </p:nvSpPr>
        <p:spPr>
          <a:xfrm>
            <a:off x="1491243" y="4758468"/>
            <a:ext cx="862223" cy="4388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职能管理端</a:t>
            </a:r>
          </a:p>
          <a:p>
            <a:pPr>
              <a:defRPr sz="14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t>职能</a:t>
            </a:r>
          </a:p>
        </p:txBody>
      </p:sp>
      <p:sp>
        <p:nvSpPr>
          <p:cNvPr id="485" name="查看报表"/>
          <p:cNvSpPr/>
          <p:nvPr/>
        </p:nvSpPr>
        <p:spPr>
          <a:xfrm>
            <a:off x="2756945" y="4727838"/>
            <a:ext cx="1042591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查看报表</a:t>
            </a:r>
          </a:p>
        </p:txBody>
      </p:sp>
      <p:sp>
        <p:nvSpPr>
          <p:cNvPr id="486" name="性能监控"/>
          <p:cNvSpPr/>
          <p:nvPr/>
        </p:nvSpPr>
        <p:spPr>
          <a:xfrm>
            <a:off x="3945849" y="4727838"/>
            <a:ext cx="1042592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性能监控</a:t>
            </a:r>
          </a:p>
        </p:txBody>
      </p:sp>
      <p:sp>
        <p:nvSpPr>
          <p:cNvPr id="487" name="项目看板"/>
          <p:cNvSpPr/>
          <p:nvPr/>
        </p:nvSpPr>
        <p:spPr>
          <a:xfrm>
            <a:off x="5134754" y="4727838"/>
            <a:ext cx="1042591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项目看板</a:t>
            </a:r>
          </a:p>
        </p:txBody>
      </p:sp>
      <p:sp>
        <p:nvSpPr>
          <p:cNvPr id="488" name="查看文档"/>
          <p:cNvSpPr/>
          <p:nvPr/>
        </p:nvSpPr>
        <p:spPr>
          <a:xfrm>
            <a:off x="6325736" y="4735697"/>
            <a:ext cx="1042591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查看文档</a:t>
            </a:r>
          </a:p>
        </p:txBody>
      </p:sp>
      <p:sp>
        <p:nvSpPr>
          <p:cNvPr id="489" name="自动补货"/>
          <p:cNvSpPr/>
          <p:nvPr/>
        </p:nvSpPr>
        <p:spPr>
          <a:xfrm>
            <a:off x="7512562" y="4735697"/>
            <a:ext cx="1042591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自动补货</a:t>
            </a:r>
          </a:p>
        </p:txBody>
      </p:sp>
      <p:sp>
        <p:nvSpPr>
          <p:cNvPr id="490" name="自动对账"/>
          <p:cNvSpPr/>
          <p:nvPr/>
        </p:nvSpPr>
        <p:spPr>
          <a:xfrm>
            <a:off x="8703544" y="4727838"/>
            <a:ext cx="1042592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自动对账</a:t>
            </a:r>
          </a:p>
        </p:txBody>
      </p:sp>
      <p:sp>
        <p:nvSpPr>
          <p:cNvPr id="491" name="矩形"/>
          <p:cNvSpPr/>
          <p:nvPr/>
        </p:nvSpPr>
        <p:spPr>
          <a:xfrm>
            <a:off x="863122" y="224466"/>
            <a:ext cx="115148" cy="564445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企业数据源分「用户行为」、「经营管理」、「技术运维」、「第三方」4个维度"/>
          <p:cNvSpPr txBox="1">
            <a:spLocks noGrp="1"/>
          </p:cNvSpPr>
          <p:nvPr>
            <p:ph type="body" sz="quarter" idx="4294967295"/>
          </p:nvPr>
        </p:nvSpPr>
        <p:spPr>
          <a:xfrm>
            <a:off x="1093216" y="558118"/>
            <a:ext cx="10418445" cy="246471"/>
          </a:xfrm>
          <a:prstGeom prst="rect">
            <a:avLst/>
          </a:prstGeom>
        </p:spPr>
        <p:txBody>
          <a:bodyPr lIns="5644" tIns="5644" rIns="5644" bIns="5644">
            <a:normAutofit lnSpcReduction="10000"/>
          </a:bodyPr>
          <a:lstStyle>
            <a:lvl1pPr algn="l">
              <a:spcBef>
                <a:spcPts val="2600"/>
              </a:spcBef>
              <a:defRPr sz="16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dirty="0">
                <a:solidFill>
                  <a:schemeClr val="tx1">
                    <a:lumMod val="50000"/>
                  </a:schemeClr>
                </a:solidFill>
              </a:rPr>
              <a:t>企业数据源分「用户行为」、「经营管理」、「技术运维」、「第三方」4个维度</a:t>
            </a:r>
          </a:p>
        </p:txBody>
      </p:sp>
      <p:sp>
        <p:nvSpPr>
          <p:cNvPr id="494" name="数字引擎：企业大数据源"/>
          <p:cNvSpPr txBox="1">
            <a:spLocks noGrp="1"/>
          </p:cNvSpPr>
          <p:nvPr>
            <p:ph type="title" idx="4294967295"/>
          </p:nvPr>
        </p:nvSpPr>
        <p:spPr>
          <a:xfrm>
            <a:off x="1093216" y="156995"/>
            <a:ext cx="7081241" cy="446457"/>
          </a:xfrm>
          <a:prstGeom prst="rect">
            <a:avLst/>
          </a:prstGeom>
        </p:spPr>
        <p:txBody>
          <a:bodyPr/>
          <a:lstStyle>
            <a:lvl1pPr>
              <a:defRPr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数字引擎：企业大数据源</a:t>
            </a:r>
          </a:p>
        </p:txBody>
      </p:sp>
      <p:sp>
        <p:nvSpPr>
          <p:cNvPr id="495" name="BI…"/>
          <p:cNvSpPr/>
          <p:nvPr/>
        </p:nvSpPr>
        <p:spPr>
          <a:xfrm>
            <a:off x="9861219" y="2723628"/>
            <a:ext cx="1332729" cy="1334091"/>
          </a:xfrm>
          <a:prstGeom prst="rect">
            <a:avLst/>
          </a:prstGeom>
          <a:solidFill>
            <a:srgbClr val="A785F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/>
          <a:p>
            <a:pPr algn="ctr"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BI</a:t>
            </a:r>
          </a:p>
          <a:p>
            <a:pPr algn="ctr"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商业智能</a:t>
            </a:r>
          </a:p>
        </p:txBody>
      </p:sp>
      <p:sp>
        <p:nvSpPr>
          <p:cNvPr id="496" name="箭头"/>
          <p:cNvSpPr/>
          <p:nvPr/>
        </p:nvSpPr>
        <p:spPr>
          <a:xfrm>
            <a:off x="9216304" y="3366956"/>
            <a:ext cx="564445" cy="197465"/>
          </a:xfrm>
          <a:prstGeom prst="rightArrow">
            <a:avLst>
              <a:gd name="adj1" fmla="val 37030"/>
              <a:gd name="adj2" fmla="val 76681"/>
            </a:avLst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97" name="矩形"/>
          <p:cNvSpPr/>
          <p:nvPr/>
        </p:nvSpPr>
        <p:spPr>
          <a:xfrm>
            <a:off x="863122" y="224466"/>
            <a:ext cx="115148" cy="564445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98" name="门店客流"/>
          <p:cNvSpPr/>
          <p:nvPr/>
        </p:nvSpPr>
        <p:spPr>
          <a:xfrm>
            <a:off x="1424771" y="1723652"/>
            <a:ext cx="1107167" cy="39743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门店客流</a:t>
            </a:r>
          </a:p>
        </p:txBody>
      </p:sp>
      <p:sp>
        <p:nvSpPr>
          <p:cNvPr id="499" name="APP行为"/>
          <p:cNvSpPr/>
          <p:nvPr/>
        </p:nvSpPr>
        <p:spPr>
          <a:xfrm>
            <a:off x="2639301" y="1723652"/>
            <a:ext cx="1107167" cy="39743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APP行为</a:t>
            </a:r>
          </a:p>
        </p:txBody>
      </p:sp>
      <p:sp>
        <p:nvSpPr>
          <p:cNvPr id="500" name="客户评论"/>
          <p:cNvSpPr/>
          <p:nvPr/>
        </p:nvSpPr>
        <p:spPr>
          <a:xfrm>
            <a:off x="3853831" y="1723652"/>
            <a:ext cx="1107166" cy="39743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客户评论</a:t>
            </a:r>
          </a:p>
        </p:txBody>
      </p:sp>
      <p:sp>
        <p:nvSpPr>
          <p:cNvPr id="501" name="……"/>
          <p:cNvSpPr/>
          <p:nvPr/>
        </p:nvSpPr>
        <p:spPr>
          <a:xfrm>
            <a:off x="5066172" y="2808357"/>
            <a:ext cx="1107166" cy="39743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……</a:t>
            </a:r>
          </a:p>
        </p:txBody>
      </p:sp>
      <p:sp>
        <p:nvSpPr>
          <p:cNvPr id="502" name="交易订单"/>
          <p:cNvSpPr/>
          <p:nvPr/>
        </p:nvSpPr>
        <p:spPr>
          <a:xfrm>
            <a:off x="1422584" y="2808357"/>
            <a:ext cx="1107166" cy="39743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交易订单</a:t>
            </a:r>
          </a:p>
        </p:txBody>
      </p:sp>
      <p:sp>
        <p:nvSpPr>
          <p:cNvPr id="503" name="供应链"/>
          <p:cNvSpPr/>
          <p:nvPr/>
        </p:nvSpPr>
        <p:spPr>
          <a:xfrm>
            <a:off x="2637113" y="2808357"/>
            <a:ext cx="1107167" cy="39743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供应链</a:t>
            </a:r>
          </a:p>
        </p:txBody>
      </p:sp>
      <p:sp>
        <p:nvSpPr>
          <p:cNvPr id="504" name="职能管理"/>
          <p:cNvSpPr/>
          <p:nvPr/>
        </p:nvSpPr>
        <p:spPr>
          <a:xfrm>
            <a:off x="3851643" y="2808357"/>
            <a:ext cx="1107166" cy="39743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职能管理</a:t>
            </a:r>
          </a:p>
        </p:txBody>
      </p:sp>
      <p:sp>
        <p:nvSpPr>
          <p:cNvPr id="505" name="……"/>
          <p:cNvSpPr/>
          <p:nvPr/>
        </p:nvSpPr>
        <p:spPr>
          <a:xfrm>
            <a:off x="5070233" y="1723652"/>
            <a:ext cx="1107166" cy="39743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……</a:t>
            </a:r>
          </a:p>
        </p:txBody>
      </p:sp>
      <p:sp>
        <p:nvSpPr>
          <p:cNvPr id="506" name="云监控"/>
          <p:cNvSpPr/>
          <p:nvPr/>
        </p:nvSpPr>
        <p:spPr>
          <a:xfrm>
            <a:off x="1420710" y="3939306"/>
            <a:ext cx="1107167" cy="39743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云监控</a:t>
            </a:r>
          </a:p>
        </p:txBody>
      </p:sp>
      <p:sp>
        <p:nvSpPr>
          <p:cNvPr id="507" name="运行日志"/>
          <p:cNvSpPr/>
          <p:nvPr/>
        </p:nvSpPr>
        <p:spPr>
          <a:xfrm>
            <a:off x="2635240" y="3939306"/>
            <a:ext cx="1107167" cy="39743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运行日志</a:t>
            </a:r>
          </a:p>
        </p:txBody>
      </p:sp>
      <p:sp>
        <p:nvSpPr>
          <p:cNvPr id="508" name="系统异常"/>
          <p:cNvSpPr/>
          <p:nvPr/>
        </p:nvSpPr>
        <p:spPr>
          <a:xfrm>
            <a:off x="3849770" y="3939306"/>
            <a:ext cx="1107166" cy="39743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系统异常</a:t>
            </a:r>
          </a:p>
        </p:txBody>
      </p:sp>
      <p:sp>
        <p:nvSpPr>
          <p:cNvPr id="509" name="……"/>
          <p:cNvSpPr/>
          <p:nvPr/>
        </p:nvSpPr>
        <p:spPr>
          <a:xfrm>
            <a:off x="5066172" y="3939306"/>
            <a:ext cx="1107166" cy="39743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……</a:t>
            </a:r>
          </a:p>
        </p:txBody>
      </p:sp>
      <p:sp>
        <p:nvSpPr>
          <p:cNvPr id="510" name="腾讯微信"/>
          <p:cNvSpPr/>
          <p:nvPr/>
        </p:nvSpPr>
        <p:spPr>
          <a:xfrm>
            <a:off x="1420712" y="5070255"/>
            <a:ext cx="1107166" cy="39743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腾讯微信</a:t>
            </a:r>
          </a:p>
        </p:txBody>
      </p:sp>
      <p:sp>
        <p:nvSpPr>
          <p:cNvPr id="511" name="国家统计局"/>
          <p:cNvSpPr/>
          <p:nvPr/>
        </p:nvSpPr>
        <p:spPr>
          <a:xfrm>
            <a:off x="2635242" y="5070255"/>
            <a:ext cx="1107166" cy="39743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国家统计局</a:t>
            </a:r>
          </a:p>
        </p:txBody>
      </p:sp>
      <p:sp>
        <p:nvSpPr>
          <p:cNvPr id="512" name="……"/>
          <p:cNvSpPr/>
          <p:nvPr/>
        </p:nvSpPr>
        <p:spPr>
          <a:xfrm>
            <a:off x="5066173" y="5070255"/>
            <a:ext cx="1107166" cy="39743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……</a:t>
            </a:r>
          </a:p>
        </p:txBody>
      </p:sp>
      <p:sp>
        <p:nvSpPr>
          <p:cNvPr id="513" name="网络应用"/>
          <p:cNvSpPr/>
          <p:nvPr/>
        </p:nvSpPr>
        <p:spPr>
          <a:xfrm>
            <a:off x="3851644" y="5070255"/>
            <a:ext cx="1107166" cy="39743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网络应用</a:t>
            </a:r>
          </a:p>
        </p:txBody>
      </p:sp>
      <p:sp>
        <p:nvSpPr>
          <p:cNvPr id="514" name="行为数据源 - 因用户个体行为而产生的数据"/>
          <p:cNvSpPr txBox="1"/>
          <p:nvPr/>
        </p:nvSpPr>
        <p:spPr>
          <a:xfrm>
            <a:off x="1426850" y="1415527"/>
            <a:ext cx="2578300" cy="25476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/>
          <a:p>
            <a: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1200"/>
              <a:t>行为数据源</a:t>
            </a:r>
            <a:r>
              <a:rPr sz="800"/>
              <a:t> - 因用户个体行为而产生的数据</a:t>
            </a:r>
          </a:p>
        </p:txBody>
      </p:sp>
      <p:sp>
        <p:nvSpPr>
          <p:cNvPr id="515" name="商业经营数据源 - 围绕交易和内部管理系统运行产生的数据"/>
          <p:cNvSpPr txBox="1"/>
          <p:nvPr/>
        </p:nvSpPr>
        <p:spPr>
          <a:xfrm>
            <a:off x="1426850" y="2523624"/>
            <a:ext cx="3715337" cy="2547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/>
          <a:p>
            <a: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1200"/>
              <a:t>商业经营数据源</a:t>
            </a:r>
            <a:r>
              <a:rPr sz="800"/>
              <a:t> - 围绕交易和内部管理系统运行产生的数据</a:t>
            </a:r>
          </a:p>
        </p:txBody>
      </p:sp>
      <p:sp>
        <p:nvSpPr>
          <p:cNvPr id="516" name="技术运维数据源 - 在技术产品运行过程中产生的数据"/>
          <p:cNvSpPr txBox="1"/>
          <p:nvPr/>
        </p:nvSpPr>
        <p:spPr>
          <a:xfrm>
            <a:off x="1426850" y="3598395"/>
            <a:ext cx="3419354" cy="2547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/>
          <a:p>
            <a: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1200"/>
              <a:t>技术运维数据源</a:t>
            </a:r>
            <a:r>
              <a:rPr sz="800"/>
              <a:t> - 在技术产品运行过程中产生的数据</a:t>
            </a:r>
          </a:p>
        </p:txBody>
      </p:sp>
      <p:sp>
        <p:nvSpPr>
          <p:cNvPr id="517" name="第三方数据源 - 第三方公司所公开提供的一些数据"/>
          <p:cNvSpPr txBox="1"/>
          <p:nvPr/>
        </p:nvSpPr>
        <p:spPr>
          <a:xfrm>
            <a:off x="1426850" y="4749262"/>
            <a:ext cx="3163730" cy="25476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/>
          <a:p>
            <a: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1200"/>
              <a:t>第三方数据源</a:t>
            </a:r>
            <a:r>
              <a:rPr sz="800"/>
              <a:t> - 第三方公司所公开提供的一些数据</a:t>
            </a:r>
          </a:p>
        </p:txBody>
      </p:sp>
      <p:sp>
        <p:nvSpPr>
          <p:cNvPr id="518" name="DMP…"/>
          <p:cNvSpPr/>
          <p:nvPr/>
        </p:nvSpPr>
        <p:spPr>
          <a:xfrm>
            <a:off x="7588971" y="2889213"/>
            <a:ext cx="1546862" cy="915043"/>
          </a:xfrm>
          <a:prstGeom prst="rect">
            <a:avLst/>
          </a:prstGeom>
          <a:solidFill>
            <a:srgbClr val="79B5F8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/>
          <a:p>
            <a:pPr algn="ctr"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DMP</a:t>
            </a:r>
          </a:p>
          <a:p>
            <a:pPr algn="ctr"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大数据管理平台</a:t>
            </a:r>
          </a:p>
        </p:txBody>
      </p:sp>
      <p:sp>
        <p:nvSpPr>
          <p:cNvPr id="519" name="线条"/>
          <p:cNvSpPr/>
          <p:nvPr/>
        </p:nvSpPr>
        <p:spPr>
          <a:xfrm>
            <a:off x="6982814" y="3465688"/>
            <a:ext cx="439335" cy="1"/>
          </a:xfrm>
          <a:prstGeom prst="line">
            <a:avLst/>
          </a:prstGeom>
          <a:ln w="3175">
            <a:solidFill>
              <a:srgbClr val="FFFFFF"/>
            </a:solidFill>
            <a:miter lim="400000"/>
            <a:tailEnd type="triangle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20" name="线条"/>
          <p:cNvSpPr/>
          <p:nvPr/>
        </p:nvSpPr>
        <p:spPr>
          <a:xfrm>
            <a:off x="6666770" y="1786915"/>
            <a:ext cx="310811" cy="3357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8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3175">
            <a:solidFill>
              <a:srgbClr val="FFFFFF"/>
            </a:solidFill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21" name="线条"/>
          <p:cNvSpPr/>
          <p:nvPr/>
        </p:nvSpPr>
        <p:spPr>
          <a:xfrm flipH="1">
            <a:off x="6665259" y="2900475"/>
            <a:ext cx="319476" cy="1"/>
          </a:xfrm>
          <a:prstGeom prst="line">
            <a:avLst/>
          </a:prstGeom>
          <a:ln w="3175">
            <a:solidFill>
              <a:srgbClr val="FFFFFF"/>
            </a:solidFill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22" name="线条"/>
          <p:cNvSpPr/>
          <p:nvPr/>
        </p:nvSpPr>
        <p:spPr>
          <a:xfrm flipH="1">
            <a:off x="6665259" y="4038329"/>
            <a:ext cx="319476" cy="1"/>
          </a:xfrm>
          <a:prstGeom prst="line">
            <a:avLst/>
          </a:prstGeom>
          <a:ln w="3175">
            <a:solidFill>
              <a:srgbClr val="FFFFFF"/>
            </a:solidFill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23" name="矩形"/>
          <p:cNvSpPr/>
          <p:nvPr/>
        </p:nvSpPr>
        <p:spPr>
          <a:xfrm>
            <a:off x="1288359" y="1369036"/>
            <a:ext cx="4986196" cy="889643"/>
          </a:xfrm>
          <a:prstGeom prst="rect">
            <a:avLst/>
          </a:prstGeom>
          <a:ln w="25400">
            <a:solidFill>
              <a:srgbClr val="6C6C6C"/>
            </a:solidFill>
            <a:miter lim="400000"/>
          </a:ln>
        </p:spPr>
        <p:txBody>
          <a:bodyPr lIns="50800" tIns="50800" rIns="50800" bIns="50800"/>
          <a:lstStyle/>
          <a:p>
            <a:pPr defTabSz="825500">
              <a:defRPr sz="3200" b="0"/>
            </a:pPr>
            <a:endParaRPr/>
          </a:p>
        </p:txBody>
      </p:sp>
      <p:sp>
        <p:nvSpPr>
          <p:cNvPr id="524" name="矩形"/>
          <p:cNvSpPr/>
          <p:nvPr/>
        </p:nvSpPr>
        <p:spPr>
          <a:xfrm>
            <a:off x="1288359" y="2438999"/>
            <a:ext cx="4986196" cy="950397"/>
          </a:xfrm>
          <a:prstGeom prst="rect">
            <a:avLst/>
          </a:prstGeom>
          <a:ln w="25400">
            <a:solidFill>
              <a:srgbClr val="6C6C6C"/>
            </a:solidFill>
            <a:miter lim="400000"/>
          </a:ln>
        </p:spPr>
        <p:txBody>
          <a:bodyPr lIns="50800" tIns="50800" rIns="50800" bIns="50800"/>
          <a:lstStyle/>
          <a:p>
            <a:pPr defTabSz="825500">
              <a:defRPr sz="3200" b="0"/>
            </a:pPr>
            <a:endParaRPr/>
          </a:p>
        </p:txBody>
      </p:sp>
      <p:sp>
        <p:nvSpPr>
          <p:cNvPr id="525" name="矩形"/>
          <p:cNvSpPr/>
          <p:nvPr/>
        </p:nvSpPr>
        <p:spPr>
          <a:xfrm>
            <a:off x="1308388" y="3628558"/>
            <a:ext cx="4986196" cy="889644"/>
          </a:xfrm>
          <a:prstGeom prst="rect">
            <a:avLst/>
          </a:prstGeom>
          <a:ln w="25400">
            <a:solidFill>
              <a:srgbClr val="6C6C6C"/>
            </a:solidFill>
            <a:miter lim="400000"/>
          </a:ln>
        </p:spPr>
        <p:txBody>
          <a:bodyPr lIns="50800" tIns="50800" rIns="50800" bIns="50800"/>
          <a:lstStyle/>
          <a:p>
            <a:pPr defTabSz="825500">
              <a:defRPr sz="3200" b="0"/>
            </a:pPr>
            <a:endParaRPr/>
          </a:p>
        </p:txBody>
      </p:sp>
      <p:sp>
        <p:nvSpPr>
          <p:cNvPr id="526" name="矩形"/>
          <p:cNvSpPr/>
          <p:nvPr/>
        </p:nvSpPr>
        <p:spPr>
          <a:xfrm>
            <a:off x="1308388" y="4747862"/>
            <a:ext cx="4986196" cy="889643"/>
          </a:xfrm>
          <a:prstGeom prst="rect">
            <a:avLst/>
          </a:prstGeom>
          <a:ln w="25400">
            <a:solidFill>
              <a:srgbClr val="6C6C6C"/>
            </a:solidFill>
            <a:miter lim="400000"/>
          </a:ln>
        </p:spPr>
        <p:txBody>
          <a:bodyPr lIns="50800" tIns="50800" rIns="50800" bIns="50800"/>
          <a:lstStyle/>
          <a:p>
            <a:pPr defTabSz="825500">
              <a:defRPr sz="3200" b="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把大数据划分为运营、产品、技术，再看它的应用价值"/>
          <p:cNvSpPr txBox="1">
            <a:spLocks noGrp="1"/>
          </p:cNvSpPr>
          <p:nvPr>
            <p:ph type="body" sz="quarter" idx="4294967295"/>
          </p:nvPr>
        </p:nvSpPr>
        <p:spPr>
          <a:xfrm>
            <a:off x="1093216" y="558118"/>
            <a:ext cx="10418445" cy="246471"/>
          </a:xfrm>
          <a:prstGeom prst="rect">
            <a:avLst/>
          </a:prstGeom>
        </p:spPr>
        <p:txBody>
          <a:bodyPr lIns="5644" tIns="5644" rIns="5644" bIns="5644">
            <a:normAutofit fontScale="92500" lnSpcReduction="10000"/>
          </a:bodyPr>
          <a:lstStyle>
            <a:lvl1pPr algn="l" defTabSz="201788">
              <a:spcBef>
                <a:spcPts val="1400"/>
              </a:spcBef>
              <a:defRPr sz="187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dirty="0">
                <a:solidFill>
                  <a:schemeClr val="tx1">
                    <a:lumMod val="50000"/>
                  </a:schemeClr>
                </a:solidFill>
              </a:rPr>
              <a:t> 把大数据划分为运营、产品、技术，再看它的应用价值</a:t>
            </a:r>
          </a:p>
        </p:txBody>
      </p:sp>
      <p:sp>
        <p:nvSpPr>
          <p:cNvPr id="529" name="大数据应用关系图"/>
          <p:cNvSpPr txBox="1">
            <a:spLocks noGrp="1"/>
          </p:cNvSpPr>
          <p:nvPr>
            <p:ph type="title" idx="4294967295"/>
          </p:nvPr>
        </p:nvSpPr>
        <p:spPr>
          <a:xfrm>
            <a:off x="1093216" y="156995"/>
            <a:ext cx="7081241" cy="446457"/>
          </a:xfrm>
          <a:prstGeom prst="rect">
            <a:avLst/>
          </a:prstGeom>
        </p:spPr>
        <p:txBody>
          <a:bodyPr/>
          <a:lstStyle>
            <a:lvl1pPr>
              <a:defRPr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大数据应用关系图</a:t>
            </a:r>
          </a:p>
        </p:txBody>
      </p:sp>
      <p:sp>
        <p:nvSpPr>
          <p:cNvPr id="530" name="数据运营"/>
          <p:cNvSpPr txBox="1"/>
          <p:nvPr/>
        </p:nvSpPr>
        <p:spPr>
          <a:xfrm>
            <a:off x="2609725" y="5412428"/>
            <a:ext cx="667457" cy="1975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数据运营</a:t>
            </a:r>
          </a:p>
        </p:txBody>
      </p:sp>
      <p:sp>
        <p:nvSpPr>
          <p:cNvPr id="531" name="数据产品"/>
          <p:cNvSpPr txBox="1"/>
          <p:nvPr/>
        </p:nvSpPr>
        <p:spPr>
          <a:xfrm>
            <a:off x="5021612" y="5412428"/>
            <a:ext cx="667456" cy="1975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数据产品</a:t>
            </a:r>
          </a:p>
        </p:txBody>
      </p:sp>
      <p:sp>
        <p:nvSpPr>
          <p:cNvPr id="532" name="订单数据"/>
          <p:cNvSpPr/>
          <p:nvPr/>
        </p:nvSpPr>
        <p:spPr>
          <a:xfrm>
            <a:off x="9184575" y="1859992"/>
            <a:ext cx="1331677" cy="389545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订单数据</a:t>
            </a:r>
          </a:p>
        </p:txBody>
      </p:sp>
      <p:sp>
        <p:nvSpPr>
          <p:cNvPr id="533" name="用户数据"/>
          <p:cNvSpPr/>
          <p:nvPr/>
        </p:nvSpPr>
        <p:spPr>
          <a:xfrm>
            <a:off x="9184575" y="2309628"/>
            <a:ext cx="1331677" cy="389545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用户数据</a:t>
            </a:r>
          </a:p>
        </p:txBody>
      </p:sp>
      <p:sp>
        <p:nvSpPr>
          <p:cNvPr id="534" name="商品数据"/>
          <p:cNvSpPr/>
          <p:nvPr/>
        </p:nvSpPr>
        <p:spPr>
          <a:xfrm>
            <a:off x="9184575" y="2759264"/>
            <a:ext cx="1331677" cy="389544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商品数据</a:t>
            </a:r>
          </a:p>
        </p:txBody>
      </p:sp>
      <p:sp>
        <p:nvSpPr>
          <p:cNvPr id="535" name="门店数据"/>
          <p:cNvSpPr/>
          <p:nvPr/>
        </p:nvSpPr>
        <p:spPr>
          <a:xfrm>
            <a:off x="9184575" y="3208900"/>
            <a:ext cx="1331677" cy="389544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门店数据</a:t>
            </a:r>
          </a:p>
        </p:txBody>
      </p:sp>
      <p:sp>
        <p:nvSpPr>
          <p:cNvPr id="536" name="供应链数据"/>
          <p:cNvSpPr/>
          <p:nvPr/>
        </p:nvSpPr>
        <p:spPr>
          <a:xfrm>
            <a:off x="9184575" y="3658535"/>
            <a:ext cx="1331677" cy="389545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供应链数据</a:t>
            </a:r>
          </a:p>
        </p:txBody>
      </p:sp>
      <p:sp>
        <p:nvSpPr>
          <p:cNvPr id="537" name="财务数据"/>
          <p:cNvSpPr/>
          <p:nvPr/>
        </p:nvSpPr>
        <p:spPr>
          <a:xfrm>
            <a:off x="9184575" y="4108171"/>
            <a:ext cx="1331677" cy="389544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财务数据</a:t>
            </a:r>
          </a:p>
        </p:txBody>
      </p:sp>
      <p:sp>
        <p:nvSpPr>
          <p:cNvPr id="538" name="第三方数据"/>
          <p:cNvSpPr/>
          <p:nvPr/>
        </p:nvSpPr>
        <p:spPr>
          <a:xfrm>
            <a:off x="9184575" y="4557807"/>
            <a:ext cx="1331677" cy="389544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第三方数据</a:t>
            </a:r>
          </a:p>
        </p:txBody>
      </p:sp>
      <p:cxnSp>
        <p:nvCxnSpPr>
          <p:cNvPr id="540" name="连接线"/>
          <p:cNvCxnSpPr>
            <a:stCxn id="551" idx="0"/>
            <a:endCxn id="552" idx="2"/>
          </p:cNvCxnSpPr>
          <p:nvPr/>
        </p:nvCxnSpPr>
        <p:spPr>
          <a:xfrm flipV="1">
            <a:off x="7910513" y="2553315"/>
            <a:ext cx="12288" cy="1476591"/>
          </a:xfrm>
          <a:prstGeom prst="straightConnector1">
            <a:avLst/>
          </a:prstGeom>
          <a:ln w="3175">
            <a:solidFill>
              <a:srgbClr val="FFFFFF"/>
            </a:solidFill>
            <a:miter lim="400000"/>
          </a:ln>
        </p:spPr>
      </p:cxnSp>
      <p:sp>
        <p:nvSpPr>
          <p:cNvPr id="541" name="数据技术"/>
          <p:cNvSpPr txBox="1"/>
          <p:nvPr/>
        </p:nvSpPr>
        <p:spPr>
          <a:xfrm>
            <a:off x="8442874" y="5412428"/>
            <a:ext cx="667457" cy="1975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数据技术</a:t>
            </a:r>
          </a:p>
        </p:txBody>
      </p:sp>
      <p:sp>
        <p:nvSpPr>
          <p:cNvPr id="542" name="数据物流"/>
          <p:cNvSpPr/>
          <p:nvPr/>
        </p:nvSpPr>
        <p:spPr>
          <a:xfrm>
            <a:off x="7080468" y="1280942"/>
            <a:ext cx="3452947" cy="436034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/>
            </a:lvl1pPr>
          </a:lstStyle>
          <a:p>
            <a:r>
              <a:t>数据物流</a:t>
            </a:r>
          </a:p>
        </p:txBody>
      </p:sp>
      <p:sp>
        <p:nvSpPr>
          <p:cNvPr id="543" name="Report…"/>
          <p:cNvSpPr/>
          <p:nvPr/>
        </p:nvSpPr>
        <p:spPr>
          <a:xfrm>
            <a:off x="2192113" y="1538375"/>
            <a:ext cx="1563359" cy="798755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/>
          <a:p>
            <a:pPr algn="ctr"/>
            <a:r>
              <a:t>Report</a:t>
            </a:r>
          </a:p>
          <a:p>
            <a:pPr algn="ctr">
              <a:defRPr sz="800" b="0"/>
            </a:pPr>
            <a:r>
              <a:t>配合工具生成报告</a:t>
            </a:r>
          </a:p>
        </p:txBody>
      </p:sp>
      <p:sp>
        <p:nvSpPr>
          <p:cNvPr id="544" name="BI系统…"/>
          <p:cNvSpPr/>
          <p:nvPr/>
        </p:nvSpPr>
        <p:spPr>
          <a:xfrm>
            <a:off x="4680883" y="2061511"/>
            <a:ext cx="1409592" cy="643665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/>
          <a:p>
            <a:pPr algn="ctr"/>
            <a:r>
              <a:t>BI系统</a:t>
            </a:r>
            <a:endParaRPr sz="800"/>
          </a:p>
          <a:p>
            <a:pPr algn="ctr">
              <a:defRPr sz="2800" b="0"/>
            </a:pPr>
            <a:r>
              <a:rPr sz="800"/>
              <a:t>数据可视化系统</a:t>
            </a:r>
          </a:p>
        </p:txBody>
      </p:sp>
      <p:cxnSp>
        <p:nvCxnSpPr>
          <p:cNvPr id="545" name="连接线"/>
          <p:cNvCxnSpPr>
            <a:stCxn id="543" idx="3"/>
          </p:cNvCxnSpPr>
          <p:nvPr/>
        </p:nvCxnSpPr>
        <p:spPr>
          <a:xfrm>
            <a:off x="3755472" y="1937753"/>
            <a:ext cx="593953" cy="445590"/>
          </a:xfrm>
          <a:prstGeom prst="straightConnector1">
            <a:avLst/>
          </a:prstGeom>
          <a:ln w="3175">
            <a:solidFill>
              <a:srgbClr val="FFFFFF"/>
            </a:solidFill>
            <a:miter lim="400000"/>
          </a:ln>
        </p:spPr>
      </p:cxnSp>
      <p:sp>
        <p:nvSpPr>
          <p:cNvPr id="546" name="行为分析系统…"/>
          <p:cNvSpPr/>
          <p:nvPr/>
        </p:nvSpPr>
        <p:spPr>
          <a:xfrm>
            <a:off x="4680883" y="2851256"/>
            <a:ext cx="1409592" cy="643665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/>
          <a:p>
            <a:pPr algn="ctr"/>
            <a:r>
              <a:t>行为分析系统</a:t>
            </a:r>
          </a:p>
          <a:p>
            <a:pPr algn="ctr">
              <a:defRPr sz="2800" b="0"/>
            </a:pPr>
            <a:r>
              <a:rPr sz="800"/>
              <a:t>用户行为埋点</a:t>
            </a:r>
          </a:p>
        </p:txBody>
      </p:sp>
      <p:cxnSp>
        <p:nvCxnSpPr>
          <p:cNvPr id="547" name="连接线"/>
          <p:cNvCxnSpPr>
            <a:endCxn id="552" idx="0"/>
          </p:cNvCxnSpPr>
          <p:nvPr/>
        </p:nvCxnSpPr>
        <p:spPr>
          <a:xfrm flipH="1">
            <a:off x="7922801" y="1716976"/>
            <a:ext cx="368792" cy="192674"/>
          </a:xfrm>
          <a:prstGeom prst="straightConnector1">
            <a:avLst/>
          </a:prstGeom>
          <a:ln w="3175">
            <a:solidFill>
              <a:srgbClr val="FFFFFF"/>
            </a:solidFill>
            <a:miter lim="400000"/>
          </a:ln>
        </p:spPr>
      </p:cxnSp>
      <p:cxnSp>
        <p:nvCxnSpPr>
          <p:cNvPr id="548" name="连接线"/>
          <p:cNvCxnSpPr>
            <a:endCxn id="532" idx="0"/>
          </p:cNvCxnSpPr>
          <p:nvPr/>
        </p:nvCxnSpPr>
        <p:spPr>
          <a:xfrm>
            <a:off x="9546956" y="1716976"/>
            <a:ext cx="303458" cy="143016"/>
          </a:xfrm>
          <a:prstGeom prst="straightConnector1">
            <a:avLst/>
          </a:prstGeom>
          <a:ln w="3175">
            <a:solidFill>
              <a:srgbClr val="FFFFFF"/>
            </a:solidFill>
            <a:miter lim="400000"/>
          </a:ln>
        </p:spPr>
      </p:cxnSp>
      <p:sp>
        <p:nvSpPr>
          <p:cNvPr id="550" name="数据集市…"/>
          <p:cNvSpPr/>
          <p:nvPr/>
        </p:nvSpPr>
        <p:spPr>
          <a:xfrm>
            <a:off x="4680883" y="1271766"/>
            <a:ext cx="1409592" cy="643665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/>
          <a:p>
            <a:pPr algn="ctr"/>
            <a:r>
              <a:t>数据集市</a:t>
            </a:r>
          </a:p>
          <a:p>
            <a:pPr algn="ctr">
              <a:defRPr sz="800" b="0"/>
            </a:pPr>
            <a:r>
              <a:t>用户标签、用户画像</a:t>
            </a:r>
          </a:p>
        </p:txBody>
      </p:sp>
      <p:sp>
        <p:nvSpPr>
          <p:cNvPr id="551" name="数据仓库"/>
          <p:cNvSpPr/>
          <p:nvPr/>
        </p:nvSpPr>
        <p:spPr>
          <a:xfrm>
            <a:off x="7205717" y="4029906"/>
            <a:ext cx="1409592" cy="643665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/>
            </a:lvl1pPr>
          </a:lstStyle>
          <a:p>
            <a:r>
              <a:t>数据仓库</a:t>
            </a:r>
          </a:p>
        </p:txBody>
      </p:sp>
      <p:sp>
        <p:nvSpPr>
          <p:cNvPr id="552" name="数据湖"/>
          <p:cNvSpPr/>
          <p:nvPr/>
        </p:nvSpPr>
        <p:spPr>
          <a:xfrm>
            <a:off x="7218005" y="1909650"/>
            <a:ext cx="1409592" cy="643665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/>
            </a:lvl1pPr>
          </a:lstStyle>
          <a:p>
            <a:r>
              <a:t>数据湖</a:t>
            </a:r>
          </a:p>
        </p:txBody>
      </p:sp>
      <p:cxnSp>
        <p:nvCxnSpPr>
          <p:cNvPr id="553" name="连接线"/>
          <p:cNvCxnSpPr/>
          <p:nvPr/>
        </p:nvCxnSpPr>
        <p:spPr>
          <a:xfrm>
            <a:off x="5689068" y="2699173"/>
            <a:ext cx="1834423" cy="1330733"/>
          </a:xfrm>
          <a:prstGeom prst="straightConnector1">
            <a:avLst/>
          </a:prstGeom>
          <a:ln w="3175">
            <a:solidFill>
              <a:srgbClr val="FFFFFF"/>
            </a:solidFill>
            <a:miter lim="400000"/>
          </a:ln>
        </p:spPr>
      </p:cxnSp>
      <p:cxnSp>
        <p:nvCxnSpPr>
          <p:cNvPr id="554" name="连接线"/>
          <p:cNvCxnSpPr/>
          <p:nvPr/>
        </p:nvCxnSpPr>
        <p:spPr>
          <a:xfrm>
            <a:off x="5889356" y="1909650"/>
            <a:ext cx="1634135" cy="2120256"/>
          </a:xfrm>
          <a:prstGeom prst="straightConnector1">
            <a:avLst/>
          </a:prstGeom>
          <a:ln w="3175">
            <a:solidFill>
              <a:srgbClr val="FFFFFF"/>
            </a:solidFill>
            <a:miter lim="400000"/>
          </a:ln>
        </p:spPr>
      </p:cxnSp>
      <p:sp>
        <p:nvSpPr>
          <p:cNvPr id="555" name="运维日志系统"/>
          <p:cNvSpPr/>
          <p:nvPr/>
        </p:nvSpPr>
        <p:spPr>
          <a:xfrm>
            <a:off x="4680883" y="3641001"/>
            <a:ext cx="1409592" cy="643665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/>
          </a:lstStyle>
          <a:p>
            <a:r>
              <a:t>运维日志系统</a:t>
            </a:r>
          </a:p>
        </p:txBody>
      </p:sp>
      <p:sp>
        <p:nvSpPr>
          <p:cNvPr id="557" name="智能推荐系统…"/>
          <p:cNvSpPr/>
          <p:nvPr/>
        </p:nvSpPr>
        <p:spPr>
          <a:xfrm>
            <a:off x="4680883" y="4430746"/>
            <a:ext cx="1409592" cy="643665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/>
          <a:p>
            <a:pPr algn="ctr"/>
            <a:r>
              <a:t>智能推荐系统</a:t>
            </a:r>
          </a:p>
          <a:p>
            <a:pPr algn="ctr">
              <a:defRPr sz="2800" b="0"/>
            </a:pPr>
            <a:r>
              <a:rPr sz="800"/>
              <a:t>基于海量外部数据的机器学习</a:t>
            </a:r>
          </a:p>
        </p:txBody>
      </p:sp>
      <p:sp>
        <p:nvSpPr>
          <p:cNvPr id="558" name="数据秘书…"/>
          <p:cNvSpPr/>
          <p:nvPr/>
        </p:nvSpPr>
        <p:spPr>
          <a:xfrm>
            <a:off x="2189203" y="2471036"/>
            <a:ext cx="1563359" cy="798755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/>
          <a:p>
            <a:pPr algn="ctr"/>
            <a:r>
              <a:t>数据秘书</a:t>
            </a:r>
          </a:p>
          <a:p>
            <a:pPr algn="ctr">
              <a:defRPr sz="800" b="0"/>
            </a:pPr>
            <a:r>
              <a:t>小程序或APP快速查看</a:t>
            </a:r>
          </a:p>
          <a:p>
            <a:pPr algn="ctr">
              <a:defRPr sz="800" b="0"/>
            </a:pPr>
            <a:r>
              <a:t>对应角色的数据看板</a:t>
            </a:r>
          </a:p>
        </p:txBody>
      </p:sp>
      <p:cxnSp>
        <p:nvCxnSpPr>
          <p:cNvPr id="559" name="连接线"/>
          <p:cNvCxnSpPr/>
          <p:nvPr/>
        </p:nvCxnSpPr>
        <p:spPr>
          <a:xfrm>
            <a:off x="3752562" y="2650836"/>
            <a:ext cx="596863" cy="48337"/>
          </a:xfrm>
          <a:prstGeom prst="straightConnector1">
            <a:avLst/>
          </a:prstGeom>
          <a:ln w="3175">
            <a:solidFill>
              <a:srgbClr val="FFFFFF"/>
            </a:solidFill>
            <a:miter lim="400000"/>
          </a:ln>
        </p:spPr>
      </p:cxnSp>
      <p:sp>
        <p:nvSpPr>
          <p:cNvPr id="560" name="矩形"/>
          <p:cNvSpPr/>
          <p:nvPr/>
        </p:nvSpPr>
        <p:spPr>
          <a:xfrm>
            <a:off x="863122" y="224466"/>
            <a:ext cx="115148" cy="564445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61" name="矩形"/>
          <p:cNvSpPr/>
          <p:nvPr/>
        </p:nvSpPr>
        <p:spPr>
          <a:xfrm>
            <a:off x="1897290" y="1154940"/>
            <a:ext cx="2153005" cy="4036297"/>
          </a:xfrm>
          <a:prstGeom prst="rect">
            <a:avLst/>
          </a:prstGeom>
          <a:ln w="25400">
            <a:solidFill>
              <a:srgbClr val="405E43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62" name="矩形"/>
          <p:cNvSpPr/>
          <p:nvPr/>
        </p:nvSpPr>
        <p:spPr>
          <a:xfrm>
            <a:off x="4349425" y="1153198"/>
            <a:ext cx="2018620" cy="4039781"/>
          </a:xfrm>
          <a:prstGeom prst="rect">
            <a:avLst/>
          </a:prstGeom>
          <a:ln w="25400">
            <a:solidFill>
              <a:srgbClr val="663B2D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63" name="矩形"/>
          <p:cNvSpPr/>
          <p:nvPr/>
        </p:nvSpPr>
        <p:spPr>
          <a:xfrm>
            <a:off x="6788256" y="1154940"/>
            <a:ext cx="4164994" cy="4036297"/>
          </a:xfrm>
          <a:prstGeom prst="rect">
            <a:avLst/>
          </a:prstGeom>
          <a:ln w="25400">
            <a:solidFill>
              <a:srgbClr val="3A4B77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3666" y="43992"/>
            <a:ext cx="3479868" cy="6835452"/>
          </a:xfrm>
          <a:prstGeom prst="rect">
            <a:avLst/>
          </a:prstGeom>
          <a:ln w="3175">
            <a:miter lim="400000"/>
          </a:ln>
        </p:spPr>
      </p:pic>
      <p:pic>
        <p:nvPicPr>
          <p:cNvPr id="15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94779" y="1164480"/>
            <a:ext cx="2577641" cy="3487398"/>
          </a:xfrm>
          <a:prstGeom prst="rect">
            <a:avLst/>
          </a:prstGeom>
          <a:ln w="3175">
            <a:miter lim="400000"/>
          </a:ln>
        </p:spPr>
      </p:pic>
      <p:pic>
        <p:nvPicPr>
          <p:cNvPr id="153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0398" y="4715237"/>
            <a:ext cx="6476617" cy="1007475"/>
          </a:xfrm>
          <a:prstGeom prst="rect">
            <a:avLst/>
          </a:prstGeom>
          <a:ln w="3175">
            <a:miter lim="400000"/>
          </a:ln>
        </p:spPr>
      </p:pic>
      <p:sp>
        <p:nvSpPr>
          <p:cNvPr id="154" name="说到底，就是数字化转型"/>
          <p:cNvSpPr txBox="1"/>
          <p:nvPr/>
        </p:nvSpPr>
        <p:spPr>
          <a:xfrm>
            <a:off x="3779772" y="4980593"/>
            <a:ext cx="4807656" cy="4769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203200">
              <a:defRPr sz="3400" b="0">
                <a:solidFill>
                  <a:srgbClr val="FFDF79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说到底，就是数字化转型</a:t>
            </a:r>
          </a:p>
        </p:txBody>
      </p:sp>
      <p:pic>
        <p:nvPicPr>
          <p:cNvPr id="155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08642" y="1488465"/>
            <a:ext cx="2370875" cy="454300"/>
          </a:xfrm>
          <a:prstGeom prst="rect">
            <a:avLst/>
          </a:prstGeom>
          <a:ln w="3175">
            <a:miter lim="400000"/>
          </a:ln>
        </p:spPr>
      </p:pic>
      <p:pic>
        <p:nvPicPr>
          <p:cNvPr id="156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08642" y="3234529"/>
            <a:ext cx="2370875" cy="454300"/>
          </a:xfrm>
          <a:prstGeom prst="rect">
            <a:avLst/>
          </a:prstGeom>
          <a:ln w="3175">
            <a:miter lim="400000"/>
          </a:ln>
        </p:spPr>
      </p:pic>
      <p:pic>
        <p:nvPicPr>
          <p:cNvPr id="157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569186" y="1467860"/>
            <a:ext cx="2302182" cy="454379"/>
          </a:xfrm>
          <a:prstGeom prst="rect">
            <a:avLst/>
          </a:prstGeom>
          <a:ln w="3175">
            <a:miter lim="400000"/>
          </a:ln>
        </p:spPr>
      </p:pic>
      <p:pic>
        <p:nvPicPr>
          <p:cNvPr id="158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569186" y="3234529"/>
            <a:ext cx="2302182" cy="454378"/>
          </a:xfrm>
          <a:prstGeom prst="rect">
            <a:avLst/>
          </a:prstGeom>
          <a:ln w="3175">
            <a:miter lim="400000"/>
          </a:ln>
        </p:spPr>
      </p:pic>
      <p:sp>
        <p:nvSpPr>
          <p:cNvPr id="159" name="产业互联网"/>
          <p:cNvSpPr txBox="1"/>
          <p:nvPr/>
        </p:nvSpPr>
        <p:spPr>
          <a:xfrm>
            <a:off x="2221713" y="1450644"/>
            <a:ext cx="1327857" cy="2991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203200">
              <a:defRPr sz="20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产业互联网</a:t>
            </a:r>
          </a:p>
        </p:txBody>
      </p:sp>
      <p:sp>
        <p:nvSpPr>
          <p:cNvPr id="160" name="工业4.0"/>
          <p:cNvSpPr txBox="1"/>
          <p:nvPr/>
        </p:nvSpPr>
        <p:spPr>
          <a:xfrm>
            <a:off x="2420282" y="3165458"/>
            <a:ext cx="947619" cy="2991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203200">
              <a:defRPr sz="20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工业4.0</a:t>
            </a:r>
          </a:p>
        </p:txBody>
      </p:sp>
      <p:sp>
        <p:nvSpPr>
          <p:cNvPr id="161" name="新零售"/>
          <p:cNvSpPr txBox="1"/>
          <p:nvPr/>
        </p:nvSpPr>
        <p:spPr>
          <a:xfrm>
            <a:off x="8866695" y="1450644"/>
            <a:ext cx="819857" cy="2991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203200">
              <a:defRPr sz="20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新零售</a:t>
            </a:r>
          </a:p>
        </p:txBody>
      </p:sp>
      <p:sp>
        <p:nvSpPr>
          <p:cNvPr id="162" name="信息化建设"/>
          <p:cNvSpPr txBox="1"/>
          <p:nvPr/>
        </p:nvSpPr>
        <p:spPr>
          <a:xfrm>
            <a:off x="8827185" y="3165458"/>
            <a:ext cx="1327856" cy="2991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203200">
              <a:defRPr sz="20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信息化建设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9662" y="1100842"/>
            <a:ext cx="1660289" cy="1660289"/>
          </a:xfrm>
          <a:prstGeom prst="rect">
            <a:avLst/>
          </a:prstGeom>
          <a:ln w="3175">
            <a:miter lim="400000"/>
          </a:ln>
        </p:spPr>
      </p:pic>
      <p:pic>
        <p:nvPicPr>
          <p:cNvPr id="56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1247" y="1100762"/>
            <a:ext cx="1660289" cy="1660289"/>
          </a:xfrm>
          <a:prstGeom prst="rect">
            <a:avLst/>
          </a:prstGeom>
          <a:ln w="3175">
            <a:miter lim="400000"/>
          </a:ln>
        </p:spPr>
      </p:pic>
      <p:pic>
        <p:nvPicPr>
          <p:cNvPr id="56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80077" y="1100762"/>
            <a:ext cx="1660289" cy="1660289"/>
          </a:xfrm>
          <a:prstGeom prst="rect">
            <a:avLst/>
          </a:prstGeom>
          <a:ln w="3175">
            <a:miter lim="400000"/>
          </a:ln>
        </p:spPr>
      </p:pic>
      <p:pic>
        <p:nvPicPr>
          <p:cNvPr id="56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9373" y="2904353"/>
            <a:ext cx="2208204" cy="2040067"/>
          </a:xfrm>
          <a:prstGeom prst="rect">
            <a:avLst/>
          </a:prstGeom>
          <a:ln w="3175">
            <a:miter lim="400000"/>
          </a:ln>
        </p:spPr>
      </p:pic>
      <p:pic>
        <p:nvPicPr>
          <p:cNvPr id="56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05200" y="2904353"/>
            <a:ext cx="2208204" cy="2040067"/>
          </a:xfrm>
          <a:prstGeom prst="rect">
            <a:avLst/>
          </a:prstGeom>
          <a:ln w="3175">
            <a:miter lim="400000"/>
          </a:ln>
        </p:spPr>
      </p:pic>
      <p:pic>
        <p:nvPicPr>
          <p:cNvPr id="57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41037" y="2904329"/>
            <a:ext cx="2208204" cy="2040066"/>
          </a:xfrm>
          <a:prstGeom prst="rect">
            <a:avLst/>
          </a:prstGeom>
          <a:ln w="3175">
            <a:miter lim="400000"/>
          </a:ln>
        </p:spPr>
      </p:pic>
      <p:sp>
        <p:nvSpPr>
          <p:cNvPr id="571" name="OA"/>
          <p:cNvSpPr txBox="1"/>
          <p:nvPr/>
        </p:nvSpPr>
        <p:spPr>
          <a:xfrm>
            <a:off x="2216085" y="3217721"/>
            <a:ext cx="293797" cy="2229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OA</a:t>
            </a:r>
          </a:p>
        </p:txBody>
      </p:sp>
      <p:sp>
        <p:nvSpPr>
          <p:cNvPr id="572" name="ERP"/>
          <p:cNvSpPr txBox="1"/>
          <p:nvPr/>
        </p:nvSpPr>
        <p:spPr>
          <a:xfrm>
            <a:off x="2208072" y="4132560"/>
            <a:ext cx="384475" cy="2229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ERP</a:t>
            </a:r>
          </a:p>
        </p:txBody>
      </p:sp>
      <p:sp>
        <p:nvSpPr>
          <p:cNvPr id="573" name="POS"/>
          <p:cNvSpPr txBox="1"/>
          <p:nvPr/>
        </p:nvSpPr>
        <p:spPr>
          <a:xfrm>
            <a:off x="3346050" y="3730207"/>
            <a:ext cx="405456" cy="2229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POS</a:t>
            </a:r>
          </a:p>
        </p:txBody>
      </p:sp>
      <p:sp>
        <p:nvSpPr>
          <p:cNvPr id="574" name="会员系统"/>
          <p:cNvSpPr txBox="1"/>
          <p:nvPr/>
        </p:nvSpPr>
        <p:spPr>
          <a:xfrm>
            <a:off x="4852589" y="3217721"/>
            <a:ext cx="769057" cy="2229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会员系统</a:t>
            </a:r>
          </a:p>
        </p:txBody>
      </p:sp>
      <p:sp>
        <p:nvSpPr>
          <p:cNvPr id="575" name="客流系统"/>
          <p:cNvSpPr txBox="1"/>
          <p:nvPr/>
        </p:nvSpPr>
        <p:spPr>
          <a:xfrm>
            <a:off x="4852589" y="4132560"/>
            <a:ext cx="769057" cy="2229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客流系统</a:t>
            </a:r>
          </a:p>
        </p:txBody>
      </p:sp>
      <p:sp>
        <p:nvSpPr>
          <p:cNvPr id="576" name="电商平台"/>
          <p:cNvSpPr txBox="1"/>
          <p:nvPr/>
        </p:nvSpPr>
        <p:spPr>
          <a:xfrm>
            <a:off x="6033851" y="3730207"/>
            <a:ext cx="769057" cy="2229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电商平台</a:t>
            </a:r>
          </a:p>
        </p:txBody>
      </p:sp>
      <p:sp>
        <p:nvSpPr>
          <p:cNvPr id="577" name="数据集市"/>
          <p:cNvSpPr txBox="1"/>
          <p:nvPr/>
        </p:nvSpPr>
        <p:spPr>
          <a:xfrm>
            <a:off x="7787364" y="3217721"/>
            <a:ext cx="769057" cy="2229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数据集市</a:t>
            </a:r>
          </a:p>
        </p:txBody>
      </p:sp>
      <p:sp>
        <p:nvSpPr>
          <p:cNvPr id="578" name="数据BI"/>
          <p:cNvSpPr txBox="1"/>
          <p:nvPr/>
        </p:nvSpPr>
        <p:spPr>
          <a:xfrm>
            <a:off x="7881687" y="4132560"/>
            <a:ext cx="580411" cy="2229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数据BI</a:t>
            </a:r>
          </a:p>
        </p:txBody>
      </p:sp>
      <p:sp>
        <p:nvSpPr>
          <p:cNvPr id="579" name="数据仓库"/>
          <p:cNvSpPr txBox="1"/>
          <p:nvPr/>
        </p:nvSpPr>
        <p:spPr>
          <a:xfrm>
            <a:off x="8956926" y="3730207"/>
            <a:ext cx="769057" cy="2229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数据仓库</a:t>
            </a:r>
          </a:p>
        </p:txBody>
      </p:sp>
      <p:sp>
        <p:nvSpPr>
          <p:cNvPr id="580" name="管理中台"/>
          <p:cNvSpPr txBox="1"/>
          <p:nvPr/>
        </p:nvSpPr>
        <p:spPr>
          <a:xfrm>
            <a:off x="2599190" y="1781359"/>
            <a:ext cx="1073857" cy="2991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20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管理中台</a:t>
            </a:r>
          </a:p>
        </p:txBody>
      </p:sp>
      <p:sp>
        <p:nvSpPr>
          <p:cNvPr id="581" name="营销中台"/>
          <p:cNvSpPr txBox="1"/>
          <p:nvPr/>
        </p:nvSpPr>
        <p:spPr>
          <a:xfrm>
            <a:off x="5437990" y="1781359"/>
            <a:ext cx="1073857" cy="2991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20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营销中台</a:t>
            </a:r>
          </a:p>
        </p:txBody>
      </p:sp>
      <p:sp>
        <p:nvSpPr>
          <p:cNvPr id="582" name="数据中台"/>
          <p:cNvSpPr txBox="1"/>
          <p:nvPr/>
        </p:nvSpPr>
        <p:spPr>
          <a:xfrm>
            <a:off x="8276821" y="1781359"/>
            <a:ext cx="1073856" cy="2991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20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数据中台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3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3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" grpId="1" animBg="1" advAuto="0"/>
      <p:bldP spid="569" grpId="5" animBg="1" advAuto="0"/>
      <p:bldP spid="570" grpId="9" animBg="1" advAuto="0"/>
      <p:bldP spid="571" grpId="2" animBg="1" advAuto="0"/>
      <p:bldP spid="572" grpId="4" animBg="1" advAuto="0"/>
      <p:bldP spid="573" grpId="3" animBg="1" advAuto="0"/>
      <p:bldP spid="574" grpId="6" animBg="1" advAuto="0"/>
      <p:bldP spid="575" grpId="8" animBg="1" advAuto="0"/>
      <p:bldP spid="576" grpId="7" animBg="1" advAuto="0"/>
      <p:bldP spid="577" grpId="10" animBg="1" advAuto="0"/>
      <p:bldP spid="578" grpId="12" animBg="1" advAuto="0"/>
      <p:bldP spid="579" grpId="11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数字化之路不易…"/>
          <p:cNvSpPr txBox="1"/>
          <p:nvPr/>
        </p:nvSpPr>
        <p:spPr>
          <a:xfrm>
            <a:off x="439484" y="1988255"/>
            <a:ext cx="6554882" cy="21533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>
            <a:spAutoFit/>
          </a:bodyPr>
          <a:lstStyle/>
          <a:p>
            <a:pPr>
              <a:defRPr sz="22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dirty="0"/>
              <a:t>数字化之路不易</a:t>
            </a:r>
          </a:p>
          <a:p>
            <a:pPr>
              <a:defRPr sz="22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dirty="0"/>
              <a:t>数字营销体系、数字管理体系、数据引擎体系……</a:t>
            </a:r>
          </a:p>
          <a:p>
            <a:pPr>
              <a:defRPr sz="22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dirty="0"/>
          </a:p>
          <a:p>
            <a:pPr>
              <a:defRPr sz="22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dirty="0"/>
              <a:t>我们希望</a:t>
            </a:r>
          </a:p>
          <a:p>
            <a:pPr>
              <a:defRPr sz="34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dirty="0"/>
              <a:t>驱动数字化中国</a:t>
            </a:r>
          </a:p>
        </p:txBody>
      </p:sp>
      <p:pic>
        <p:nvPicPr>
          <p:cNvPr id="585" name="vikadata-com-white-nobg.png" descr="vikadata-com-white-nob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05708" y="1489973"/>
            <a:ext cx="4172159" cy="2651638"/>
          </a:xfrm>
          <a:prstGeom prst="rect">
            <a:avLst/>
          </a:prstGeom>
          <a:ln w="3175">
            <a:miter lim="400000"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317" y="1988255"/>
            <a:ext cx="1512777" cy="151875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关键是"/>
          <p:cNvSpPr txBox="1"/>
          <p:nvPr/>
        </p:nvSpPr>
        <p:spPr>
          <a:xfrm>
            <a:off x="2532745" y="1771358"/>
            <a:ext cx="819857" cy="2991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203200">
              <a:defRPr sz="2000" b="0">
                <a:solidFill>
                  <a:srgbClr val="FFDF79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关键是</a:t>
            </a:r>
          </a:p>
        </p:txBody>
      </p:sp>
      <p:sp>
        <p:nvSpPr>
          <p:cNvPr id="165" name="怎样才算数字化转型？"/>
          <p:cNvSpPr txBox="1"/>
          <p:nvPr/>
        </p:nvSpPr>
        <p:spPr>
          <a:xfrm>
            <a:off x="2779254" y="2441000"/>
            <a:ext cx="2597857" cy="2991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203200">
              <a:defRPr sz="20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怎样才算数字化转型？</a:t>
            </a:r>
          </a:p>
        </p:txBody>
      </p:sp>
      <p:sp>
        <p:nvSpPr>
          <p:cNvPr id="166" name="数字化转型先做哪些？"/>
          <p:cNvSpPr txBox="1"/>
          <p:nvPr/>
        </p:nvSpPr>
        <p:spPr>
          <a:xfrm>
            <a:off x="2779254" y="3110642"/>
            <a:ext cx="2597857" cy="2991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203200">
              <a:defRPr sz="20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数字化转型先做哪些？</a:t>
            </a:r>
          </a:p>
        </p:txBody>
      </p:sp>
      <p:sp>
        <p:nvSpPr>
          <p:cNvPr id="167" name="趋势判断…"/>
          <p:cNvSpPr txBox="1">
            <a:spLocks noGrp="1"/>
          </p:cNvSpPr>
          <p:nvPr>
            <p:ph type="body" sz="quarter" idx="4294967295"/>
          </p:nvPr>
        </p:nvSpPr>
        <p:spPr>
          <a:xfrm>
            <a:off x="7762726" y="1577800"/>
            <a:ext cx="3045918" cy="2940400"/>
          </a:xfrm>
          <a:prstGeom prst="rect">
            <a:avLst/>
          </a:prstGeom>
        </p:spPr>
        <p:txBody>
          <a:bodyPr anchor="ctr"/>
          <a:lstStyle/>
          <a:p>
            <a:pPr marL="391159" indent="-391159" algn="l">
              <a:spcBef>
                <a:spcPts val="2600"/>
              </a:spcBef>
              <a:buSzPct val="100000"/>
              <a:buAutoNum type="arabicPeriod"/>
              <a:defRPr sz="2200" u="sng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t>趋势判断</a:t>
            </a:r>
          </a:p>
          <a:p>
            <a:pPr marL="355600" indent="-355600" algn="l">
              <a:spcBef>
                <a:spcPts val="2600"/>
              </a:spcBef>
              <a:buSzPct val="100000"/>
              <a:buAutoNum type="arabicPeriod"/>
              <a:defRPr sz="16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组织建设</a:t>
            </a:r>
          </a:p>
          <a:p>
            <a:pPr marL="355600" indent="-355600" algn="l">
              <a:spcBef>
                <a:spcPts val="2600"/>
              </a:spcBef>
              <a:buSzPct val="100000"/>
              <a:buAutoNum type="arabicPeriod"/>
              <a:defRPr sz="16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产品架构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科技化所经历的4个时代"/>
          <p:cNvSpPr txBox="1">
            <a:spLocks noGrp="1"/>
          </p:cNvSpPr>
          <p:nvPr>
            <p:ph type="title" idx="4294967295"/>
          </p:nvPr>
        </p:nvSpPr>
        <p:spPr>
          <a:xfrm>
            <a:off x="1093216" y="156995"/>
            <a:ext cx="7081241" cy="446457"/>
          </a:xfrm>
          <a:prstGeom prst="rect">
            <a:avLst/>
          </a:prstGeom>
        </p:spPr>
        <p:txBody>
          <a:bodyPr/>
          <a:lstStyle>
            <a:lvl1pPr defTabSz="365125">
              <a:defRPr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科技化所经历的4个时代</a:t>
            </a:r>
          </a:p>
        </p:txBody>
      </p:sp>
      <p:sp>
        <p:nvSpPr>
          <p:cNvPr id="170" name="科技化过程中的时代变迁和公司变迁"/>
          <p:cNvSpPr txBox="1">
            <a:spLocks noGrp="1"/>
          </p:cNvSpPr>
          <p:nvPr>
            <p:ph type="body" sz="quarter" idx="4294967295"/>
          </p:nvPr>
        </p:nvSpPr>
        <p:spPr>
          <a:xfrm>
            <a:off x="1093216" y="558118"/>
            <a:ext cx="10418445" cy="246471"/>
          </a:xfrm>
          <a:prstGeom prst="rect">
            <a:avLst/>
          </a:prstGeom>
        </p:spPr>
        <p:txBody>
          <a:bodyPr lIns="5644" tIns="5644" rIns="5644" bIns="5644">
            <a:normAutofit fontScale="92500" lnSpcReduction="10000"/>
          </a:bodyPr>
          <a:lstStyle>
            <a:lvl1pPr algn="l" defTabSz="242146">
              <a:spcBef>
                <a:spcPts val="1700"/>
              </a:spcBef>
              <a:defRPr sz="1848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dirty="0">
                <a:solidFill>
                  <a:srgbClr val="FFFFFF">
                    <a:alpha val="65000"/>
                  </a:srgbClr>
                </a:solidFill>
              </a:rPr>
              <a:t>科技化过程中的时代变迁和公司变迁</a:t>
            </a:r>
          </a:p>
        </p:txBody>
      </p:sp>
      <p:sp>
        <p:nvSpPr>
          <p:cNvPr id="171" name="科技的快速发展驱动每个行业的快速变化…"/>
          <p:cNvSpPr txBox="1"/>
          <p:nvPr/>
        </p:nvSpPr>
        <p:spPr>
          <a:xfrm>
            <a:off x="1439523" y="3366746"/>
            <a:ext cx="2600281" cy="17071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/>
          <a:lstStyle/>
          <a:p>
            <a:pPr marL="158750" indent="-158750">
              <a:buSzPct val="125000"/>
              <a:buChar char="•"/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科技的快速发展驱动每个行业的快速变化</a:t>
            </a:r>
          </a:p>
          <a:p>
            <a:pPr marL="158750" indent="-158750">
              <a:buSzPct val="125000"/>
              <a:buChar char="•"/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/>
          </a:p>
          <a:p>
            <a:pPr marL="158750" indent="-158750">
              <a:buSzPct val="125000"/>
              <a:buChar char="•"/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每一次科技新维度的出现都会诞生一批新的大型企业</a:t>
            </a:r>
          </a:p>
        </p:txBody>
      </p:sp>
      <p:sp>
        <p:nvSpPr>
          <p:cNvPr id="172" name="矩形"/>
          <p:cNvSpPr/>
          <p:nvPr/>
        </p:nvSpPr>
        <p:spPr>
          <a:xfrm>
            <a:off x="863122" y="224466"/>
            <a:ext cx="115148" cy="564445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3" name="线条"/>
          <p:cNvSpPr/>
          <p:nvPr/>
        </p:nvSpPr>
        <p:spPr>
          <a:xfrm>
            <a:off x="5660338" y="5141090"/>
            <a:ext cx="470567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4" name="线条"/>
          <p:cNvSpPr/>
          <p:nvPr/>
        </p:nvSpPr>
        <p:spPr>
          <a:xfrm flipV="1">
            <a:off x="5673113" y="1675516"/>
            <a:ext cx="1" cy="347908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5" name="社会价值"/>
          <p:cNvSpPr txBox="1"/>
          <p:nvPr/>
        </p:nvSpPr>
        <p:spPr>
          <a:xfrm>
            <a:off x="4785229" y="1579223"/>
            <a:ext cx="882385" cy="4035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>
              <a:defRPr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社会价值</a:t>
            </a:r>
          </a:p>
        </p:txBody>
      </p:sp>
      <p:sp>
        <p:nvSpPr>
          <p:cNvPr id="176" name="科技深度"/>
          <p:cNvSpPr txBox="1"/>
          <p:nvPr/>
        </p:nvSpPr>
        <p:spPr>
          <a:xfrm>
            <a:off x="9480095" y="5178498"/>
            <a:ext cx="1224913" cy="4035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>
              <a:defRPr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科技深度</a:t>
            </a:r>
          </a:p>
        </p:txBody>
      </p:sp>
      <p:sp>
        <p:nvSpPr>
          <p:cNvPr id="221" name="连接线"/>
          <p:cNvSpPr/>
          <p:nvPr/>
        </p:nvSpPr>
        <p:spPr>
          <a:xfrm>
            <a:off x="5771650" y="2275912"/>
            <a:ext cx="4943755" cy="283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61" extrusionOk="0">
                <a:moveTo>
                  <a:pt x="0" y="20433"/>
                </a:moveTo>
                <a:cubicBezTo>
                  <a:pt x="11983" y="21600"/>
                  <a:pt x="19183" y="14789"/>
                  <a:pt x="21600" y="0"/>
                </a:cubicBezTo>
              </a:path>
            </a:pathLst>
          </a:custGeom>
          <a:ln w="25400">
            <a:solidFill>
              <a:srgbClr val="FFFFFF"/>
            </a:solidFill>
            <a:prstDash val="sysDot"/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184" name="成组"/>
          <p:cNvGrpSpPr/>
          <p:nvPr/>
        </p:nvGrpSpPr>
        <p:grpSpPr>
          <a:xfrm>
            <a:off x="8373866" y="2328203"/>
            <a:ext cx="564445" cy="1231699"/>
            <a:chOff x="0" y="0"/>
            <a:chExt cx="564444" cy="1231698"/>
          </a:xfrm>
        </p:grpSpPr>
        <p:grpSp>
          <p:nvGrpSpPr>
            <p:cNvPr id="180" name="成组"/>
            <p:cNvGrpSpPr/>
            <p:nvPr/>
          </p:nvGrpSpPr>
          <p:grpSpPr>
            <a:xfrm>
              <a:off x="0" y="641388"/>
              <a:ext cx="564445" cy="257006"/>
              <a:chOff x="0" y="0"/>
              <a:chExt cx="564444" cy="257005"/>
            </a:xfrm>
          </p:grpSpPr>
          <p:sp>
            <p:nvSpPr>
              <p:cNvPr id="178" name="矩形"/>
              <p:cNvSpPr/>
              <p:nvPr/>
            </p:nvSpPr>
            <p:spPr>
              <a:xfrm>
                <a:off x="0" y="0"/>
                <a:ext cx="564445" cy="257006"/>
              </a:xfrm>
              <a:prstGeom prst="rect">
                <a:avLst/>
              </a:prstGeom>
              <a:solidFill>
                <a:srgbClr val="3963A3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22577" tIns="22577" rIns="22577" bIns="22577" numCol="1" anchor="ctr">
                <a:noAutofit/>
              </a:bodyPr>
              <a:lstStyle/>
              <a:p>
                <a:pPr algn="ctr">
                  <a:defRPr sz="14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179" name="图像" descr="图像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95891" y="8492"/>
                <a:ext cx="372662" cy="240021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pic>
          <p:nvPicPr>
            <p:cNvPr id="181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14396" b="14396"/>
            <a:stretch>
              <a:fillRect/>
            </a:stretch>
          </p:blipFill>
          <p:spPr>
            <a:xfrm>
              <a:off x="5291" y="0"/>
              <a:ext cx="553866" cy="257038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182" name="画板复制 15.png" descr="画板复制 15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08084"/>
              <a:ext cx="564445" cy="2822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183" name="画板复制 12.png" descr="画板复制 12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949475"/>
              <a:ext cx="564445" cy="28222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185" name="画板复制 17.png" descr="画板复制 1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80376" y="2263314"/>
            <a:ext cx="564446" cy="282224"/>
          </a:xfrm>
          <a:prstGeom prst="rect">
            <a:avLst/>
          </a:prstGeom>
          <a:ln w="3175">
            <a:miter lim="400000"/>
          </a:ln>
        </p:spPr>
      </p:pic>
      <p:pic>
        <p:nvPicPr>
          <p:cNvPr id="186" name="画板复制 19.png" descr="画板复制 1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373866" y="2004564"/>
            <a:ext cx="564445" cy="282224"/>
          </a:xfrm>
          <a:prstGeom prst="rect">
            <a:avLst/>
          </a:prstGeom>
          <a:ln w="3175">
            <a:miter lim="400000"/>
          </a:ln>
        </p:spPr>
      </p:pic>
      <p:pic>
        <p:nvPicPr>
          <p:cNvPr id="187" name="画板复制 18.png" descr="画板复制 18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467863" y="1627056"/>
            <a:ext cx="564445" cy="282223"/>
          </a:xfrm>
          <a:prstGeom prst="rect">
            <a:avLst/>
          </a:prstGeom>
          <a:ln w="3175">
            <a:miter lim="400000"/>
          </a:ln>
        </p:spPr>
      </p:pic>
      <p:pic>
        <p:nvPicPr>
          <p:cNvPr id="188" name="画板复制 8.png" descr="画板复制 8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280885" y="2588004"/>
            <a:ext cx="563429" cy="281715"/>
          </a:xfrm>
          <a:prstGeom prst="rect">
            <a:avLst/>
          </a:prstGeom>
          <a:ln w="3175">
            <a:miter lim="400000"/>
          </a:ln>
        </p:spPr>
      </p:pic>
      <p:pic>
        <p:nvPicPr>
          <p:cNvPr id="189" name="画板复制 9.png" descr="画板复制 9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280885" y="2912742"/>
            <a:ext cx="563429" cy="281715"/>
          </a:xfrm>
          <a:prstGeom prst="rect">
            <a:avLst/>
          </a:prstGeom>
          <a:ln w="3175">
            <a:miter lim="400000"/>
          </a:ln>
        </p:spPr>
      </p:pic>
      <p:pic>
        <p:nvPicPr>
          <p:cNvPr id="190" name="图像" descr="图像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81901" y="3568382"/>
            <a:ext cx="563429" cy="269390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193" name="成组"/>
          <p:cNvGrpSpPr/>
          <p:nvPr/>
        </p:nvGrpSpPr>
        <p:grpSpPr>
          <a:xfrm>
            <a:off x="7281901" y="3237481"/>
            <a:ext cx="563429" cy="281715"/>
            <a:chOff x="0" y="0"/>
            <a:chExt cx="563428" cy="281714"/>
          </a:xfrm>
        </p:grpSpPr>
        <p:sp>
          <p:nvSpPr>
            <p:cNvPr id="191" name="矩形"/>
            <p:cNvSpPr/>
            <p:nvPr/>
          </p:nvSpPr>
          <p:spPr>
            <a:xfrm>
              <a:off x="0" y="0"/>
              <a:ext cx="563429" cy="281715"/>
            </a:xfrm>
            <a:prstGeom prst="rect">
              <a:avLst/>
            </a:prstGeom>
            <a:solidFill>
              <a:srgbClr val="E60112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2" name="图像" descr="图像"/>
            <p:cNvPicPr>
              <a:picLocks noChangeAspect="1"/>
            </p:cNvPicPr>
            <p:nvPr/>
          </p:nvPicPr>
          <p:blipFill>
            <a:blip r:embed="rId12">
              <a:extLst/>
            </a:blip>
            <a:srcRect l="7690" t="38535" r="7690" b="25970"/>
            <a:stretch>
              <a:fillRect/>
            </a:stretch>
          </p:blipFill>
          <p:spPr>
            <a:xfrm>
              <a:off x="97165" y="12585"/>
              <a:ext cx="369039" cy="25648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194" name="画板复制 11.png" descr="画板复制 11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116504" y="3561193"/>
            <a:ext cx="564445" cy="282223"/>
          </a:xfrm>
          <a:prstGeom prst="rect">
            <a:avLst/>
          </a:prstGeom>
          <a:ln w="3175">
            <a:miter lim="400000"/>
          </a:ln>
        </p:spPr>
      </p:pic>
      <p:pic>
        <p:nvPicPr>
          <p:cNvPr id="195" name="画板复制 6.png" descr="画板复制 6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6116504" y="3227017"/>
            <a:ext cx="564445" cy="282223"/>
          </a:xfrm>
          <a:prstGeom prst="rect">
            <a:avLst/>
          </a:prstGeom>
          <a:ln w="3175">
            <a:miter lim="400000"/>
          </a:ln>
        </p:spPr>
      </p:pic>
      <p:pic>
        <p:nvPicPr>
          <p:cNvPr id="196" name="画板复制 7.png" descr="画板复制 7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116504" y="3895369"/>
            <a:ext cx="564445" cy="282223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200" name="成组"/>
          <p:cNvGrpSpPr/>
          <p:nvPr/>
        </p:nvGrpSpPr>
        <p:grpSpPr>
          <a:xfrm>
            <a:off x="5902385" y="4392055"/>
            <a:ext cx="992683" cy="304801"/>
            <a:chOff x="0" y="0"/>
            <a:chExt cx="992682" cy="304800"/>
          </a:xfrm>
        </p:grpSpPr>
        <p:sp>
          <p:nvSpPr>
            <p:cNvPr id="197" name="电脑"/>
            <p:cNvSpPr/>
            <p:nvPr/>
          </p:nvSpPr>
          <p:spPr>
            <a:xfrm>
              <a:off x="160165" y="86717"/>
              <a:ext cx="162786" cy="131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rgbClr val="F4D570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8" name="矩形"/>
            <p:cNvSpPr/>
            <p:nvPr/>
          </p:nvSpPr>
          <p:spPr>
            <a:xfrm>
              <a:off x="0" y="0"/>
              <a:ext cx="992683" cy="304800"/>
            </a:xfrm>
            <a:prstGeom prst="rect">
              <a:avLst/>
            </a:prstGeom>
            <a:noFill/>
            <a:ln w="3175" cap="flat">
              <a:solidFill>
                <a:srgbClr val="F4D570"/>
              </a:solidFill>
              <a:prstDash val="solid"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9" name="成组"/>
            <p:cNvSpPr txBox="1"/>
            <p:nvPr/>
          </p:nvSpPr>
          <p:spPr>
            <a:xfrm>
              <a:off x="388402" y="15177"/>
              <a:ext cx="523943" cy="27444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ctr">
              <a:noAutofit/>
            </a:bodyPr>
            <a:lstStyle>
              <a:lvl1pPr>
                <a:defRPr sz="1000">
                  <a:solidFill>
                    <a:srgbClr val="F4D570"/>
                  </a:solidFill>
                </a:defRPr>
              </a:lvl1pPr>
            </a:lstStyle>
            <a:p>
              <a:r>
                <a:t>设施化</a:t>
              </a:r>
            </a:p>
          </p:txBody>
        </p:sp>
      </p:grpSp>
      <p:grpSp>
        <p:nvGrpSpPr>
          <p:cNvPr id="204" name="成组"/>
          <p:cNvGrpSpPr/>
          <p:nvPr/>
        </p:nvGrpSpPr>
        <p:grpSpPr>
          <a:xfrm>
            <a:off x="7066765" y="4148956"/>
            <a:ext cx="992683" cy="304801"/>
            <a:chOff x="0" y="0"/>
            <a:chExt cx="992682" cy="304800"/>
          </a:xfrm>
        </p:grpSpPr>
        <p:sp>
          <p:nvSpPr>
            <p:cNvPr id="201" name="矩形"/>
            <p:cNvSpPr/>
            <p:nvPr/>
          </p:nvSpPr>
          <p:spPr>
            <a:xfrm>
              <a:off x="0" y="0"/>
              <a:ext cx="992683" cy="304800"/>
            </a:xfrm>
            <a:prstGeom prst="rect">
              <a:avLst/>
            </a:prstGeom>
            <a:noFill/>
            <a:ln w="3175" cap="flat">
              <a:solidFill>
                <a:srgbClr val="F4D570"/>
              </a:solidFill>
              <a:prstDash val="solid"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2" name="成组"/>
            <p:cNvSpPr txBox="1"/>
            <p:nvPr/>
          </p:nvSpPr>
          <p:spPr>
            <a:xfrm>
              <a:off x="387779" y="19300"/>
              <a:ext cx="508199" cy="26620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ctr">
              <a:noAutofit/>
            </a:bodyPr>
            <a:lstStyle>
              <a:lvl1pPr>
                <a:defRPr sz="1000">
                  <a:solidFill>
                    <a:srgbClr val="F4D570"/>
                  </a:solidFill>
                </a:defRPr>
              </a:lvl1pPr>
            </a:lstStyle>
            <a:p>
              <a:r>
                <a:t>信息化</a:t>
              </a:r>
            </a:p>
          </p:txBody>
        </p:sp>
        <p:sp>
          <p:nvSpPr>
            <p:cNvPr id="203" name="打开的书本"/>
            <p:cNvSpPr/>
            <p:nvPr/>
          </p:nvSpPr>
          <p:spPr>
            <a:xfrm>
              <a:off x="204852" y="86717"/>
              <a:ext cx="141885" cy="131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74" y="0"/>
                  </a:moveTo>
                  <a:lnTo>
                    <a:pt x="12381" y="2366"/>
                  </a:lnTo>
                  <a:lnTo>
                    <a:pt x="12373" y="2368"/>
                  </a:lnTo>
                  <a:cubicBezTo>
                    <a:pt x="11868" y="2611"/>
                    <a:pt x="11498" y="3043"/>
                    <a:pt x="11273" y="3649"/>
                  </a:cubicBezTo>
                  <a:cubicBezTo>
                    <a:pt x="11070" y="4192"/>
                    <a:pt x="11055" y="4701"/>
                    <a:pt x="11055" y="4845"/>
                  </a:cubicBezTo>
                  <a:lnTo>
                    <a:pt x="11055" y="5127"/>
                  </a:lnTo>
                  <a:lnTo>
                    <a:pt x="20346" y="1249"/>
                  </a:lnTo>
                  <a:lnTo>
                    <a:pt x="19907" y="1017"/>
                  </a:lnTo>
                  <a:lnTo>
                    <a:pt x="11770" y="4414"/>
                  </a:lnTo>
                  <a:cubicBezTo>
                    <a:pt x="12018" y="4052"/>
                    <a:pt x="12419" y="3735"/>
                    <a:pt x="12972" y="3468"/>
                  </a:cubicBezTo>
                  <a:lnTo>
                    <a:pt x="19369" y="735"/>
                  </a:lnTo>
                  <a:lnTo>
                    <a:pt x="18934" y="505"/>
                  </a:lnTo>
                  <a:lnTo>
                    <a:pt x="12837" y="3109"/>
                  </a:lnTo>
                  <a:lnTo>
                    <a:pt x="12830" y="3113"/>
                  </a:lnTo>
                  <a:cubicBezTo>
                    <a:pt x="12227" y="3403"/>
                    <a:pt x="11780" y="3756"/>
                    <a:pt x="11494" y="4167"/>
                  </a:cubicBezTo>
                  <a:cubicBezTo>
                    <a:pt x="11607" y="3668"/>
                    <a:pt x="11876" y="3033"/>
                    <a:pt x="12515" y="2723"/>
                  </a:cubicBezTo>
                  <a:lnTo>
                    <a:pt x="18411" y="230"/>
                  </a:lnTo>
                  <a:lnTo>
                    <a:pt x="17974" y="0"/>
                  </a:lnTo>
                  <a:close/>
                  <a:moveTo>
                    <a:pt x="3633" y="2"/>
                  </a:moveTo>
                  <a:lnTo>
                    <a:pt x="3194" y="231"/>
                  </a:lnTo>
                  <a:lnTo>
                    <a:pt x="9084" y="2723"/>
                  </a:lnTo>
                  <a:cubicBezTo>
                    <a:pt x="9723" y="3033"/>
                    <a:pt x="9992" y="3668"/>
                    <a:pt x="10105" y="4167"/>
                  </a:cubicBezTo>
                  <a:cubicBezTo>
                    <a:pt x="9819" y="3756"/>
                    <a:pt x="9371" y="3403"/>
                    <a:pt x="8768" y="3113"/>
                  </a:cubicBezTo>
                  <a:lnTo>
                    <a:pt x="2670" y="507"/>
                  </a:lnTo>
                  <a:lnTo>
                    <a:pt x="2233" y="736"/>
                  </a:lnTo>
                  <a:lnTo>
                    <a:pt x="8626" y="3468"/>
                  </a:lnTo>
                  <a:cubicBezTo>
                    <a:pt x="9179" y="3735"/>
                    <a:pt x="9581" y="4051"/>
                    <a:pt x="9828" y="4414"/>
                  </a:cubicBezTo>
                  <a:lnTo>
                    <a:pt x="1694" y="1019"/>
                  </a:lnTo>
                  <a:lnTo>
                    <a:pt x="1254" y="1250"/>
                  </a:lnTo>
                  <a:lnTo>
                    <a:pt x="10543" y="5127"/>
                  </a:lnTo>
                  <a:lnTo>
                    <a:pt x="10543" y="4845"/>
                  </a:lnTo>
                  <a:cubicBezTo>
                    <a:pt x="10544" y="4701"/>
                    <a:pt x="10528" y="4192"/>
                    <a:pt x="10326" y="3649"/>
                  </a:cubicBezTo>
                  <a:cubicBezTo>
                    <a:pt x="10100" y="3043"/>
                    <a:pt x="9730" y="2611"/>
                    <a:pt x="9226" y="2368"/>
                  </a:cubicBezTo>
                  <a:lnTo>
                    <a:pt x="3633" y="2"/>
                  </a:lnTo>
                  <a:close/>
                  <a:moveTo>
                    <a:pt x="0" y="1735"/>
                  </a:moveTo>
                  <a:lnTo>
                    <a:pt x="0" y="17289"/>
                  </a:lnTo>
                  <a:lnTo>
                    <a:pt x="8756" y="20993"/>
                  </a:lnTo>
                  <a:lnTo>
                    <a:pt x="8756" y="5441"/>
                  </a:lnTo>
                  <a:lnTo>
                    <a:pt x="0" y="1735"/>
                  </a:lnTo>
                  <a:close/>
                  <a:moveTo>
                    <a:pt x="21600" y="1735"/>
                  </a:moveTo>
                  <a:lnTo>
                    <a:pt x="12844" y="5441"/>
                  </a:lnTo>
                  <a:lnTo>
                    <a:pt x="12844" y="20993"/>
                  </a:lnTo>
                  <a:lnTo>
                    <a:pt x="21600" y="17289"/>
                  </a:lnTo>
                  <a:lnTo>
                    <a:pt x="21600" y="1735"/>
                  </a:lnTo>
                  <a:close/>
                  <a:moveTo>
                    <a:pt x="9325" y="5827"/>
                  </a:moveTo>
                  <a:lnTo>
                    <a:pt x="9325" y="21600"/>
                  </a:lnTo>
                  <a:lnTo>
                    <a:pt x="12275" y="21600"/>
                  </a:lnTo>
                  <a:lnTo>
                    <a:pt x="12275" y="5827"/>
                  </a:lnTo>
                  <a:lnTo>
                    <a:pt x="9325" y="5827"/>
                  </a:lnTo>
                  <a:close/>
                </a:path>
              </a:pathLst>
            </a:custGeom>
            <a:solidFill>
              <a:srgbClr val="F4D570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08" name="成组"/>
          <p:cNvGrpSpPr/>
          <p:nvPr/>
        </p:nvGrpSpPr>
        <p:grpSpPr>
          <a:xfrm>
            <a:off x="8182212" y="3735261"/>
            <a:ext cx="992684" cy="304801"/>
            <a:chOff x="0" y="0"/>
            <a:chExt cx="992682" cy="304800"/>
          </a:xfrm>
        </p:grpSpPr>
        <p:sp>
          <p:nvSpPr>
            <p:cNvPr id="205" name="矩形"/>
            <p:cNvSpPr/>
            <p:nvPr/>
          </p:nvSpPr>
          <p:spPr>
            <a:xfrm>
              <a:off x="0" y="0"/>
              <a:ext cx="992683" cy="304800"/>
            </a:xfrm>
            <a:prstGeom prst="rect">
              <a:avLst/>
            </a:prstGeom>
            <a:noFill/>
            <a:ln w="3175" cap="flat">
              <a:solidFill>
                <a:srgbClr val="F4D570"/>
              </a:solidFill>
              <a:prstDash val="solid"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6" name="成组"/>
            <p:cNvSpPr txBox="1"/>
            <p:nvPr/>
          </p:nvSpPr>
          <p:spPr>
            <a:xfrm>
              <a:off x="420754" y="47624"/>
              <a:ext cx="493119" cy="20955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ctr">
              <a:noAutofit/>
            </a:bodyPr>
            <a:lstStyle>
              <a:lvl1pPr>
                <a:defRPr sz="1000">
                  <a:solidFill>
                    <a:srgbClr val="F4D570"/>
                  </a:solidFill>
                </a:defRPr>
              </a:lvl1pPr>
            </a:lstStyle>
            <a:p>
              <a:r>
                <a:t>数字化</a:t>
              </a:r>
            </a:p>
          </p:txBody>
        </p:sp>
        <p:sp>
          <p:nvSpPr>
            <p:cNvPr id="207" name="云"/>
            <p:cNvSpPr/>
            <p:nvPr/>
          </p:nvSpPr>
          <p:spPr>
            <a:xfrm>
              <a:off x="171877" y="87630"/>
              <a:ext cx="214950" cy="129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F4D570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12" name="成组"/>
          <p:cNvGrpSpPr/>
          <p:nvPr/>
        </p:nvGrpSpPr>
        <p:grpSpPr>
          <a:xfrm>
            <a:off x="9253744" y="2791652"/>
            <a:ext cx="992683" cy="304801"/>
            <a:chOff x="0" y="0"/>
            <a:chExt cx="992682" cy="304800"/>
          </a:xfrm>
        </p:grpSpPr>
        <p:sp>
          <p:nvSpPr>
            <p:cNvPr id="209" name="机器人"/>
            <p:cNvSpPr/>
            <p:nvPr/>
          </p:nvSpPr>
          <p:spPr>
            <a:xfrm>
              <a:off x="199586" y="58253"/>
              <a:ext cx="129541" cy="193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7636" y="0"/>
                  </a:moveTo>
                  <a:cubicBezTo>
                    <a:pt x="7308" y="0"/>
                    <a:pt x="7042" y="178"/>
                    <a:pt x="7042" y="398"/>
                  </a:cubicBezTo>
                  <a:lnTo>
                    <a:pt x="7042" y="1269"/>
                  </a:lnTo>
                  <a:cubicBezTo>
                    <a:pt x="7042" y="1360"/>
                    <a:pt x="6932" y="1434"/>
                    <a:pt x="6796" y="1434"/>
                  </a:cubicBezTo>
                  <a:lnTo>
                    <a:pt x="6444" y="1434"/>
                  </a:lnTo>
                  <a:cubicBezTo>
                    <a:pt x="6308" y="1434"/>
                    <a:pt x="6197" y="1509"/>
                    <a:pt x="6197" y="1600"/>
                  </a:cubicBezTo>
                  <a:lnTo>
                    <a:pt x="6197" y="2450"/>
                  </a:lnTo>
                  <a:cubicBezTo>
                    <a:pt x="6197" y="2541"/>
                    <a:pt x="6308" y="2614"/>
                    <a:pt x="6444" y="2614"/>
                  </a:cubicBezTo>
                  <a:lnTo>
                    <a:pt x="6796" y="2614"/>
                  </a:lnTo>
                  <a:cubicBezTo>
                    <a:pt x="6932" y="2614"/>
                    <a:pt x="7042" y="2688"/>
                    <a:pt x="7042" y="2779"/>
                  </a:cubicBezTo>
                  <a:lnTo>
                    <a:pt x="7042" y="4048"/>
                  </a:lnTo>
                  <a:lnTo>
                    <a:pt x="4708" y="4048"/>
                  </a:lnTo>
                  <a:cubicBezTo>
                    <a:pt x="4373" y="4048"/>
                    <a:pt x="4102" y="4230"/>
                    <a:pt x="4102" y="4455"/>
                  </a:cubicBezTo>
                  <a:lnTo>
                    <a:pt x="4102" y="5592"/>
                  </a:lnTo>
                  <a:lnTo>
                    <a:pt x="3470" y="5592"/>
                  </a:lnTo>
                  <a:lnTo>
                    <a:pt x="3470" y="5197"/>
                  </a:lnTo>
                  <a:cubicBezTo>
                    <a:pt x="3470" y="5006"/>
                    <a:pt x="3238" y="4850"/>
                    <a:pt x="2952" y="4850"/>
                  </a:cubicBezTo>
                  <a:lnTo>
                    <a:pt x="575" y="4850"/>
                  </a:lnTo>
                  <a:cubicBezTo>
                    <a:pt x="289" y="4850"/>
                    <a:pt x="57" y="5006"/>
                    <a:pt x="57" y="5197"/>
                  </a:cubicBezTo>
                  <a:lnTo>
                    <a:pt x="57" y="9364"/>
                  </a:lnTo>
                  <a:cubicBezTo>
                    <a:pt x="57" y="9530"/>
                    <a:pt x="233" y="9669"/>
                    <a:pt x="464" y="9703"/>
                  </a:cubicBezTo>
                  <a:lnTo>
                    <a:pt x="464" y="10395"/>
                  </a:lnTo>
                  <a:cubicBezTo>
                    <a:pt x="233" y="10429"/>
                    <a:pt x="57" y="10568"/>
                    <a:pt x="57" y="10734"/>
                  </a:cubicBezTo>
                  <a:lnTo>
                    <a:pt x="57" y="13326"/>
                  </a:lnTo>
                  <a:cubicBezTo>
                    <a:pt x="57" y="13518"/>
                    <a:pt x="290" y="13672"/>
                    <a:pt x="575" y="13672"/>
                  </a:cubicBezTo>
                  <a:lnTo>
                    <a:pt x="771" y="13672"/>
                  </a:lnTo>
                  <a:lnTo>
                    <a:pt x="117" y="14205"/>
                  </a:lnTo>
                  <a:cubicBezTo>
                    <a:pt x="10" y="14293"/>
                    <a:pt x="-27" y="14412"/>
                    <a:pt x="19" y="14521"/>
                  </a:cubicBezTo>
                  <a:lnTo>
                    <a:pt x="480" y="15614"/>
                  </a:lnTo>
                  <a:cubicBezTo>
                    <a:pt x="506" y="15676"/>
                    <a:pt x="590" y="15719"/>
                    <a:pt x="686" y="15719"/>
                  </a:cubicBezTo>
                  <a:lnTo>
                    <a:pt x="1020" y="15719"/>
                  </a:lnTo>
                  <a:cubicBezTo>
                    <a:pt x="1138" y="15719"/>
                    <a:pt x="1234" y="15655"/>
                    <a:pt x="1234" y="15576"/>
                  </a:cubicBezTo>
                  <a:lnTo>
                    <a:pt x="1234" y="14788"/>
                  </a:lnTo>
                  <a:cubicBezTo>
                    <a:pt x="1234" y="14591"/>
                    <a:pt x="1472" y="14431"/>
                    <a:pt x="1765" y="14431"/>
                  </a:cubicBezTo>
                  <a:cubicBezTo>
                    <a:pt x="2058" y="14431"/>
                    <a:pt x="2293" y="14591"/>
                    <a:pt x="2293" y="14788"/>
                  </a:cubicBezTo>
                  <a:lnTo>
                    <a:pt x="2293" y="15576"/>
                  </a:lnTo>
                  <a:cubicBezTo>
                    <a:pt x="2293" y="15655"/>
                    <a:pt x="2389" y="15719"/>
                    <a:pt x="2507" y="15719"/>
                  </a:cubicBezTo>
                  <a:lnTo>
                    <a:pt x="2842" y="15719"/>
                  </a:lnTo>
                  <a:cubicBezTo>
                    <a:pt x="2937" y="15719"/>
                    <a:pt x="3022" y="15676"/>
                    <a:pt x="3048" y="15614"/>
                  </a:cubicBezTo>
                  <a:lnTo>
                    <a:pt x="3508" y="14521"/>
                  </a:lnTo>
                  <a:cubicBezTo>
                    <a:pt x="3554" y="14412"/>
                    <a:pt x="3518" y="14293"/>
                    <a:pt x="3410" y="14205"/>
                  </a:cubicBezTo>
                  <a:lnTo>
                    <a:pt x="2756" y="13672"/>
                  </a:lnTo>
                  <a:lnTo>
                    <a:pt x="2952" y="13672"/>
                  </a:lnTo>
                  <a:cubicBezTo>
                    <a:pt x="3238" y="13672"/>
                    <a:pt x="3470" y="13518"/>
                    <a:pt x="3470" y="13326"/>
                  </a:cubicBezTo>
                  <a:lnTo>
                    <a:pt x="3470" y="10734"/>
                  </a:lnTo>
                  <a:cubicBezTo>
                    <a:pt x="3470" y="10568"/>
                    <a:pt x="3297" y="10429"/>
                    <a:pt x="3065" y="10395"/>
                  </a:cubicBezTo>
                  <a:lnTo>
                    <a:pt x="3065" y="9703"/>
                  </a:lnTo>
                  <a:cubicBezTo>
                    <a:pt x="3297" y="9669"/>
                    <a:pt x="3470" y="9530"/>
                    <a:pt x="3470" y="9364"/>
                  </a:cubicBezTo>
                  <a:lnTo>
                    <a:pt x="3470" y="7843"/>
                  </a:lnTo>
                  <a:lnTo>
                    <a:pt x="4102" y="7843"/>
                  </a:lnTo>
                  <a:lnTo>
                    <a:pt x="4102" y="13265"/>
                  </a:lnTo>
                  <a:cubicBezTo>
                    <a:pt x="4102" y="13490"/>
                    <a:pt x="4373" y="13672"/>
                    <a:pt x="4708" y="13672"/>
                  </a:cubicBezTo>
                  <a:lnTo>
                    <a:pt x="5367" y="13672"/>
                  </a:lnTo>
                  <a:lnTo>
                    <a:pt x="5367" y="19636"/>
                  </a:lnTo>
                  <a:cubicBezTo>
                    <a:pt x="5367" y="19764"/>
                    <a:pt x="5302" y="19890"/>
                    <a:pt x="5186" y="19992"/>
                  </a:cubicBezTo>
                  <a:lnTo>
                    <a:pt x="4326" y="20751"/>
                  </a:lnTo>
                  <a:cubicBezTo>
                    <a:pt x="4210" y="20853"/>
                    <a:pt x="4145" y="20979"/>
                    <a:pt x="4145" y="21107"/>
                  </a:cubicBezTo>
                  <a:lnTo>
                    <a:pt x="4145" y="21327"/>
                  </a:lnTo>
                  <a:cubicBezTo>
                    <a:pt x="4145" y="21477"/>
                    <a:pt x="4328" y="21600"/>
                    <a:pt x="4552" y="21600"/>
                  </a:cubicBezTo>
                  <a:lnTo>
                    <a:pt x="9040" y="21600"/>
                  </a:lnTo>
                  <a:cubicBezTo>
                    <a:pt x="9264" y="21600"/>
                    <a:pt x="9447" y="21477"/>
                    <a:pt x="9447" y="21327"/>
                  </a:cubicBezTo>
                  <a:lnTo>
                    <a:pt x="9447" y="13672"/>
                  </a:lnTo>
                  <a:lnTo>
                    <a:pt x="12099" y="13672"/>
                  </a:lnTo>
                  <a:lnTo>
                    <a:pt x="12099" y="21327"/>
                  </a:lnTo>
                  <a:cubicBezTo>
                    <a:pt x="12099" y="21477"/>
                    <a:pt x="12282" y="21600"/>
                    <a:pt x="12506" y="21600"/>
                  </a:cubicBezTo>
                  <a:lnTo>
                    <a:pt x="16994" y="21600"/>
                  </a:lnTo>
                  <a:cubicBezTo>
                    <a:pt x="17218" y="21600"/>
                    <a:pt x="17399" y="21477"/>
                    <a:pt x="17399" y="21327"/>
                  </a:cubicBezTo>
                  <a:lnTo>
                    <a:pt x="17399" y="21107"/>
                  </a:lnTo>
                  <a:cubicBezTo>
                    <a:pt x="17399" y="20979"/>
                    <a:pt x="17336" y="20853"/>
                    <a:pt x="17220" y="20751"/>
                  </a:cubicBezTo>
                  <a:lnTo>
                    <a:pt x="16357" y="19992"/>
                  </a:lnTo>
                  <a:cubicBezTo>
                    <a:pt x="16241" y="19890"/>
                    <a:pt x="16179" y="19764"/>
                    <a:pt x="16179" y="19636"/>
                  </a:cubicBezTo>
                  <a:lnTo>
                    <a:pt x="16179" y="13672"/>
                  </a:lnTo>
                  <a:lnTo>
                    <a:pt x="16838" y="13672"/>
                  </a:lnTo>
                  <a:cubicBezTo>
                    <a:pt x="17173" y="13672"/>
                    <a:pt x="17444" y="13490"/>
                    <a:pt x="17444" y="13265"/>
                  </a:cubicBezTo>
                  <a:lnTo>
                    <a:pt x="17444" y="7843"/>
                  </a:lnTo>
                  <a:lnTo>
                    <a:pt x="18075" y="7843"/>
                  </a:lnTo>
                  <a:lnTo>
                    <a:pt x="18075" y="9364"/>
                  </a:lnTo>
                  <a:cubicBezTo>
                    <a:pt x="18075" y="9530"/>
                    <a:pt x="18249" y="9669"/>
                    <a:pt x="18480" y="9703"/>
                  </a:cubicBezTo>
                  <a:lnTo>
                    <a:pt x="18480" y="10395"/>
                  </a:lnTo>
                  <a:cubicBezTo>
                    <a:pt x="18249" y="10429"/>
                    <a:pt x="18075" y="10568"/>
                    <a:pt x="18075" y="10734"/>
                  </a:cubicBezTo>
                  <a:lnTo>
                    <a:pt x="18075" y="13326"/>
                  </a:lnTo>
                  <a:cubicBezTo>
                    <a:pt x="18075" y="13518"/>
                    <a:pt x="18308" y="13672"/>
                    <a:pt x="18594" y="13672"/>
                  </a:cubicBezTo>
                  <a:lnTo>
                    <a:pt x="18790" y="13672"/>
                  </a:lnTo>
                  <a:lnTo>
                    <a:pt x="18136" y="14205"/>
                  </a:lnTo>
                  <a:cubicBezTo>
                    <a:pt x="18028" y="14293"/>
                    <a:pt x="17991" y="14412"/>
                    <a:pt x="18038" y="14521"/>
                  </a:cubicBezTo>
                  <a:lnTo>
                    <a:pt x="18498" y="15614"/>
                  </a:lnTo>
                  <a:cubicBezTo>
                    <a:pt x="18524" y="15676"/>
                    <a:pt x="18609" y="15719"/>
                    <a:pt x="18704" y="15719"/>
                  </a:cubicBezTo>
                  <a:lnTo>
                    <a:pt x="19039" y="15719"/>
                  </a:lnTo>
                  <a:cubicBezTo>
                    <a:pt x="19157" y="15719"/>
                    <a:pt x="19250" y="15655"/>
                    <a:pt x="19250" y="15576"/>
                  </a:cubicBezTo>
                  <a:lnTo>
                    <a:pt x="19250" y="14788"/>
                  </a:lnTo>
                  <a:cubicBezTo>
                    <a:pt x="19250" y="14591"/>
                    <a:pt x="19488" y="14431"/>
                    <a:pt x="19781" y="14431"/>
                  </a:cubicBezTo>
                  <a:cubicBezTo>
                    <a:pt x="20074" y="14431"/>
                    <a:pt x="20312" y="14591"/>
                    <a:pt x="20312" y="14788"/>
                  </a:cubicBezTo>
                  <a:lnTo>
                    <a:pt x="20312" y="15576"/>
                  </a:lnTo>
                  <a:cubicBezTo>
                    <a:pt x="20312" y="15655"/>
                    <a:pt x="20408" y="15719"/>
                    <a:pt x="20525" y="15719"/>
                  </a:cubicBezTo>
                  <a:lnTo>
                    <a:pt x="20860" y="15719"/>
                  </a:lnTo>
                  <a:cubicBezTo>
                    <a:pt x="20955" y="15719"/>
                    <a:pt x="21038" y="15676"/>
                    <a:pt x="21064" y="15614"/>
                  </a:cubicBezTo>
                  <a:lnTo>
                    <a:pt x="21527" y="14521"/>
                  </a:lnTo>
                  <a:cubicBezTo>
                    <a:pt x="21573" y="14412"/>
                    <a:pt x="21536" y="14293"/>
                    <a:pt x="21429" y="14205"/>
                  </a:cubicBezTo>
                  <a:lnTo>
                    <a:pt x="20775" y="13672"/>
                  </a:lnTo>
                  <a:lnTo>
                    <a:pt x="20971" y="13672"/>
                  </a:lnTo>
                  <a:cubicBezTo>
                    <a:pt x="21256" y="13672"/>
                    <a:pt x="21489" y="13518"/>
                    <a:pt x="21489" y="13326"/>
                  </a:cubicBezTo>
                  <a:lnTo>
                    <a:pt x="21489" y="10734"/>
                  </a:lnTo>
                  <a:cubicBezTo>
                    <a:pt x="21489" y="10568"/>
                    <a:pt x="21313" y="10429"/>
                    <a:pt x="21081" y="10395"/>
                  </a:cubicBezTo>
                  <a:lnTo>
                    <a:pt x="21081" y="9703"/>
                  </a:lnTo>
                  <a:cubicBezTo>
                    <a:pt x="21313" y="9669"/>
                    <a:pt x="21489" y="9530"/>
                    <a:pt x="21489" y="9364"/>
                  </a:cubicBezTo>
                  <a:lnTo>
                    <a:pt x="21489" y="5197"/>
                  </a:lnTo>
                  <a:cubicBezTo>
                    <a:pt x="21489" y="5006"/>
                    <a:pt x="21256" y="4850"/>
                    <a:pt x="20971" y="4850"/>
                  </a:cubicBezTo>
                  <a:lnTo>
                    <a:pt x="18594" y="4850"/>
                  </a:lnTo>
                  <a:cubicBezTo>
                    <a:pt x="18308" y="4850"/>
                    <a:pt x="18075" y="5006"/>
                    <a:pt x="18075" y="5197"/>
                  </a:cubicBezTo>
                  <a:lnTo>
                    <a:pt x="18075" y="5592"/>
                  </a:lnTo>
                  <a:lnTo>
                    <a:pt x="17444" y="5592"/>
                  </a:lnTo>
                  <a:lnTo>
                    <a:pt x="17444" y="4455"/>
                  </a:lnTo>
                  <a:cubicBezTo>
                    <a:pt x="17444" y="4230"/>
                    <a:pt x="17173" y="4048"/>
                    <a:pt x="16838" y="4048"/>
                  </a:cubicBezTo>
                  <a:lnTo>
                    <a:pt x="14503" y="4048"/>
                  </a:lnTo>
                  <a:lnTo>
                    <a:pt x="14503" y="2779"/>
                  </a:lnTo>
                  <a:cubicBezTo>
                    <a:pt x="14503" y="2688"/>
                    <a:pt x="14614" y="2614"/>
                    <a:pt x="14750" y="2614"/>
                  </a:cubicBezTo>
                  <a:lnTo>
                    <a:pt x="15102" y="2614"/>
                  </a:lnTo>
                  <a:cubicBezTo>
                    <a:pt x="15238" y="2614"/>
                    <a:pt x="15349" y="2541"/>
                    <a:pt x="15349" y="2450"/>
                  </a:cubicBezTo>
                  <a:lnTo>
                    <a:pt x="15349" y="1600"/>
                  </a:lnTo>
                  <a:cubicBezTo>
                    <a:pt x="15349" y="1509"/>
                    <a:pt x="15238" y="1434"/>
                    <a:pt x="15102" y="1434"/>
                  </a:cubicBezTo>
                  <a:lnTo>
                    <a:pt x="14750" y="1434"/>
                  </a:lnTo>
                  <a:cubicBezTo>
                    <a:pt x="14614" y="1434"/>
                    <a:pt x="14503" y="1360"/>
                    <a:pt x="14503" y="1269"/>
                  </a:cubicBezTo>
                  <a:lnTo>
                    <a:pt x="14503" y="398"/>
                  </a:lnTo>
                  <a:cubicBezTo>
                    <a:pt x="14503" y="178"/>
                    <a:pt x="14238" y="0"/>
                    <a:pt x="13910" y="0"/>
                  </a:cubicBezTo>
                  <a:lnTo>
                    <a:pt x="7636" y="0"/>
                  </a:lnTo>
                  <a:close/>
                  <a:moveTo>
                    <a:pt x="9228" y="1434"/>
                  </a:moveTo>
                  <a:cubicBezTo>
                    <a:pt x="9713" y="1434"/>
                    <a:pt x="10106" y="1700"/>
                    <a:pt x="10106" y="2025"/>
                  </a:cubicBezTo>
                  <a:cubicBezTo>
                    <a:pt x="10106" y="2350"/>
                    <a:pt x="9713" y="2614"/>
                    <a:pt x="9228" y="2614"/>
                  </a:cubicBezTo>
                  <a:cubicBezTo>
                    <a:pt x="8743" y="2614"/>
                    <a:pt x="8351" y="2350"/>
                    <a:pt x="8351" y="2025"/>
                  </a:cubicBezTo>
                  <a:cubicBezTo>
                    <a:pt x="8351" y="1700"/>
                    <a:pt x="8743" y="1434"/>
                    <a:pt x="9228" y="1434"/>
                  </a:cubicBezTo>
                  <a:close/>
                  <a:moveTo>
                    <a:pt x="12317" y="1434"/>
                  </a:moveTo>
                  <a:cubicBezTo>
                    <a:pt x="12802" y="1434"/>
                    <a:pt x="13195" y="1700"/>
                    <a:pt x="13195" y="2025"/>
                  </a:cubicBezTo>
                  <a:cubicBezTo>
                    <a:pt x="13195" y="2350"/>
                    <a:pt x="12802" y="2614"/>
                    <a:pt x="12317" y="2614"/>
                  </a:cubicBezTo>
                  <a:cubicBezTo>
                    <a:pt x="11832" y="2614"/>
                    <a:pt x="11440" y="2350"/>
                    <a:pt x="11440" y="2025"/>
                  </a:cubicBezTo>
                  <a:cubicBezTo>
                    <a:pt x="11440" y="1700"/>
                    <a:pt x="11832" y="1434"/>
                    <a:pt x="12317" y="1434"/>
                  </a:cubicBezTo>
                  <a:close/>
                  <a:moveTo>
                    <a:pt x="8091" y="5474"/>
                  </a:moveTo>
                  <a:lnTo>
                    <a:pt x="13454" y="5474"/>
                  </a:lnTo>
                  <a:lnTo>
                    <a:pt x="13454" y="7795"/>
                  </a:lnTo>
                  <a:lnTo>
                    <a:pt x="8091" y="7795"/>
                  </a:lnTo>
                  <a:lnTo>
                    <a:pt x="8091" y="5474"/>
                  </a:lnTo>
                  <a:close/>
                  <a:moveTo>
                    <a:pt x="8688" y="8716"/>
                  </a:moveTo>
                  <a:cubicBezTo>
                    <a:pt x="9016" y="8716"/>
                    <a:pt x="9281" y="8895"/>
                    <a:pt x="9281" y="9116"/>
                  </a:cubicBezTo>
                  <a:cubicBezTo>
                    <a:pt x="9281" y="9336"/>
                    <a:pt x="9016" y="9514"/>
                    <a:pt x="8688" y="9514"/>
                  </a:cubicBezTo>
                  <a:cubicBezTo>
                    <a:pt x="8359" y="9514"/>
                    <a:pt x="8091" y="9336"/>
                    <a:pt x="8091" y="9116"/>
                  </a:cubicBezTo>
                  <a:cubicBezTo>
                    <a:pt x="8091" y="8895"/>
                    <a:pt x="8359" y="8716"/>
                    <a:pt x="8688" y="8716"/>
                  </a:cubicBezTo>
                  <a:close/>
                  <a:moveTo>
                    <a:pt x="10773" y="8716"/>
                  </a:moveTo>
                  <a:cubicBezTo>
                    <a:pt x="11102" y="8716"/>
                    <a:pt x="11369" y="8895"/>
                    <a:pt x="11369" y="9116"/>
                  </a:cubicBezTo>
                  <a:cubicBezTo>
                    <a:pt x="11369" y="9336"/>
                    <a:pt x="11102" y="9514"/>
                    <a:pt x="10773" y="9514"/>
                  </a:cubicBezTo>
                  <a:cubicBezTo>
                    <a:pt x="10444" y="9514"/>
                    <a:pt x="10177" y="9336"/>
                    <a:pt x="10177" y="9116"/>
                  </a:cubicBezTo>
                  <a:cubicBezTo>
                    <a:pt x="10177" y="8895"/>
                    <a:pt x="10444" y="8716"/>
                    <a:pt x="10773" y="8716"/>
                  </a:cubicBezTo>
                  <a:close/>
                  <a:moveTo>
                    <a:pt x="12858" y="8716"/>
                  </a:moveTo>
                  <a:cubicBezTo>
                    <a:pt x="13187" y="8716"/>
                    <a:pt x="13454" y="8895"/>
                    <a:pt x="13454" y="9116"/>
                  </a:cubicBezTo>
                  <a:cubicBezTo>
                    <a:pt x="13454" y="9336"/>
                    <a:pt x="13187" y="9514"/>
                    <a:pt x="12858" y="9514"/>
                  </a:cubicBezTo>
                  <a:cubicBezTo>
                    <a:pt x="12530" y="9514"/>
                    <a:pt x="12265" y="9336"/>
                    <a:pt x="12265" y="9116"/>
                  </a:cubicBezTo>
                  <a:cubicBezTo>
                    <a:pt x="12265" y="8895"/>
                    <a:pt x="12530" y="8716"/>
                    <a:pt x="12858" y="8716"/>
                  </a:cubicBezTo>
                  <a:close/>
                  <a:moveTo>
                    <a:pt x="10773" y="10277"/>
                  </a:moveTo>
                  <a:cubicBezTo>
                    <a:pt x="11801" y="10277"/>
                    <a:pt x="12768" y="10545"/>
                    <a:pt x="13495" y="11033"/>
                  </a:cubicBezTo>
                  <a:lnTo>
                    <a:pt x="11917" y="12093"/>
                  </a:lnTo>
                  <a:cubicBezTo>
                    <a:pt x="11612" y="11888"/>
                    <a:pt x="11205" y="11774"/>
                    <a:pt x="10773" y="11774"/>
                  </a:cubicBezTo>
                  <a:cubicBezTo>
                    <a:pt x="10341" y="11774"/>
                    <a:pt x="9934" y="11888"/>
                    <a:pt x="9628" y="12093"/>
                  </a:cubicBezTo>
                  <a:lnTo>
                    <a:pt x="8051" y="11033"/>
                  </a:lnTo>
                  <a:cubicBezTo>
                    <a:pt x="8778" y="10545"/>
                    <a:pt x="9745" y="10277"/>
                    <a:pt x="10773" y="10277"/>
                  </a:cubicBezTo>
                  <a:close/>
                </a:path>
              </a:pathLst>
            </a:custGeom>
            <a:solidFill>
              <a:srgbClr val="F4D570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0" name="矩形"/>
            <p:cNvSpPr/>
            <p:nvPr/>
          </p:nvSpPr>
          <p:spPr>
            <a:xfrm>
              <a:off x="0" y="0"/>
              <a:ext cx="992683" cy="304800"/>
            </a:xfrm>
            <a:prstGeom prst="rect">
              <a:avLst/>
            </a:prstGeom>
            <a:noFill/>
            <a:ln w="3175" cap="flat">
              <a:solidFill>
                <a:srgbClr val="F4D570"/>
              </a:solidFill>
              <a:prstDash val="solid"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1" name="成组"/>
            <p:cNvSpPr txBox="1"/>
            <p:nvPr/>
          </p:nvSpPr>
          <p:spPr>
            <a:xfrm>
              <a:off x="420754" y="47624"/>
              <a:ext cx="498101" cy="20955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ctr">
              <a:noAutofit/>
            </a:bodyPr>
            <a:lstStyle>
              <a:lvl1pPr>
                <a:defRPr sz="1000">
                  <a:solidFill>
                    <a:srgbClr val="F4D570"/>
                  </a:solidFill>
                </a:defRPr>
              </a:lvl1pPr>
            </a:lstStyle>
            <a:p>
              <a:r>
                <a:t>智能化</a:t>
              </a:r>
            </a:p>
          </p:txBody>
        </p:sp>
      </p:grpSp>
      <p:pic>
        <p:nvPicPr>
          <p:cNvPr id="213" name="图像" descr="图像"/>
          <p:cNvPicPr>
            <a:picLocks noChangeAspect="1"/>
          </p:cNvPicPr>
          <p:nvPr/>
        </p:nvPicPr>
        <p:blipFill>
          <a:blip r:embed="rId16">
            <a:extLst/>
          </a:blip>
          <a:srcRect t="13059" b="5965"/>
          <a:stretch>
            <a:fillRect/>
          </a:stretch>
        </p:blipFill>
        <p:spPr>
          <a:xfrm>
            <a:off x="9467863" y="1290105"/>
            <a:ext cx="564445" cy="283303"/>
          </a:xfrm>
          <a:prstGeom prst="rect">
            <a:avLst/>
          </a:prstGeom>
          <a:ln w="3175">
            <a:miter lim="400000"/>
          </a:ln>
        </p:spPr>
      </p:pic>
      <p:pic>
        <p:nvPicPr>
          <p:cNvPr id="214" name="图像" descr="图像"/>
          <p:cNvPicPr>
            <a:picLocks noChangeAspect="1"/>
          </p:cNvPicPr>
          <p:nvPr/>
        </p:nvPicPr>
        <p:blipFill>
          <a:blip r:embed="rId17">
            <a:extLst/>
          </a:blip>
          <a:srcRect t="10600" b="10600"/>
          <a:stretch>
            <a:fillRect/>
          </a:stretch>
        </p:blipFill>
        <p:spPr>
          <a:xfrm>
            <a:off x="9467863" y="1951131"/>
            <a:ext cx="564446" cy="282881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217" name="成组"/>
          <p:cNvGrpSpPr/>
          <p:nvPr/>
        </p:nvGrpSpPr>
        <p:grpSpPr>
          <a:xfrm>
            <a:off x="9467863" y="2272050"/>
            <a:ext cx="564446" cy="282224"/>
            <a:chOff x="0" y="0"/>
            <a:chExt cx="564444" cy="282222"/>
          </a:xfrm>
        </p:grpSpPr>
        <p:sp>
          <p:nvSpPr>
            <p:cNvPr id="215" name="矩形"/>
            <p:cNvSpPr/>
            <p:nvPr/>
          </p:nvSpPr>
          <p:spPr>
            <a:xfrm>
              <a:off x="0" y="0"/>
              <a:ext cx="564445" cy="282223"/>
            </a:xfrm>
            <a:prstGeom prst="rect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6" name="图像" descr="图像"/>
            <p:cNvPicPr>
              <a:picLocks noChangeAspect="1"/>
            </p:cNvPicPr>
            <p:nvPr/>
          </p:nvPicPr>
          <p:blipFill>
            <a:blip r:embed="rId18">
              <a:extLst/>
            </a:blip>
            <a:srcRect/>
            <a:stretch>
              <a:fillRect/>
            </a:stretch>
          </p:blipFill>
          <p:spPr>
            <a:xfrm>
              <a:off x="92160" y="88"/>
              <a:ext cx="380125" cy="28205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220" name="成组"/>
          <p:cNvGrpSpPr/>
          <p:nvPr/>
        </p:nvGrpSpPr>
        <p:grpSpPr>
          <a:xfrm>
            <a:off x="6116504" y="2912488"/>
            <a:ext cx="564445" cy="282223"/>
            <a:chOff x="0" y="0"/>
            <a:chExt cx="564444" cy="282222"/>
          </a:xfrm>
        </p:grpSpPr>
        <p:sp>
          <p:nvSpPr>
            <p:cNvPr id="218" name="矩形"/>
            <p:cNvSpPr/>
            <p:nvPr/>
          </p:nvSpPr>
          <p:spPr>
            <a:xfrm>
              <a:off x="0" y="0"/>
              <a:ext cx="564445" cy="282223"/>
            </a:xfrm>
            <a:prstGeom prst="rect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9" name="图像" descr="图像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141110" y="0"/>
              <a:ext cx="282224" cy="2822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数字化转型同样需要经历4个时代"/>
          <p:cNvSpPr txBox="1">
            <a:spLocks noGrp="1"/>
          </p:cNvSpPr>
          <p:nvPr>
            <p:ph type="title" idx="4294967295"/>
          </p:nvPr>
        </p:nvSpPr>
        <p:spPr>
          <a:xfrm>
            <a:off x="1093216" y="156995"/>
            <a:ext cx="7081241" cy="446457"/>
          </a:xfrm>
          <a:prstGeom prst="rect">
            <a:avLst/>
          </a:prstGeom>
        </p:spPr>
        <p:txBody>
          <a:bodyPr/>
          <a:lstStyle>
            <a:lvl1pPr defTabSz="365125">
              <a:defRPr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数字化转型同样需要经历4个时代</a:t>
            </a:r>
          </a:p>
        </p:txBody>
      </p:sp>
      <p:sp>
        <p:nvSpPr>
          <p:cNvPr id="224" name="产业互联网的发展空间源于原有产业发展与科技发展的时间差"/>
          <p:cNvSpPr txBox="1">
            <a:spLocks noGrp="1"/>
          </p:cNvSpPr>
          <p:nvPr>
            <p:ph type="body" sz="quarter" idx="4294967295"/>
          </p:nvPr>
        </p:nvSpPr>
        <p:spPr>
          <a:xfrm>
            <a:off x="1093216" y="558118"/>
            <a:ext cx="10418445" cy="246471"/>
          </a:xfrm>
          <a:prstGeom prst="rect">
            <a:avLst/>
          </a:prstGeom>
        </p:spPr>
        <p:txBody>
          <a:bodyPr lIns="5644" tIns="5644" rIns="5644" bIns="5644">
            <a:normAutofit fontScale="92500" lnSpcReduction="10000"/>
          </a:bodyPr>
          <a:lstStyle>
            <a:lvl1pPr algn="l" defTabSz="242146">
              <a:spcBef>
                <a:spcPts val="1700"/>
              </a:spcBef>
              <a:defRPr sz="1848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dirty="0">
                <a:solidFill>
                  <a:srgbClr val="FFFFFF">
                    <a:alpha val="72000"/>
                  </a:srgbClr>
                </a:solidFill>
              </a:rPr>
              <a:t>产业互联网的发展空间源于原有产业发展与科技发展的时间差</a:t>
            </a:r>
          </a:p>
        </p:txBody>
      </p:sp>
      <p:sp>
        <p:nvSpPr>
          <p:cNvPr id="225" name="线条"/>
          <p:cNvSpPr/>
          <p:nvPr/>
        </p:nvSpPr>
        <p:spPr>
          <a:xfrm>
            <a:off x="6073005" y="5027955"/>
            <a:ext cx="4705680" cy="1"/>
          </a:xfrm>
          <a:prstGeom prst="line">
            <a:avLst/>
          </a:prstGeom>
          <a:ln w="3175">
            <a:solidFill>
              <a:srgbClr val="FFFFFF"/>
            </a:solidFill>
            <a:miter lim="400000"/>
            <a:tailEnd type="triangle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6" name="线条"/>
          <p:cNvSpPr/>
          <p:nvPr/>
        </p:nvSpPr>
        <p:spPr>
          <a:xfrm flipV="1">
            <a:off x="6085781" y="1562381"/>
            <a:ext cx="1" cy="3479081"/>
          </a:xfrm>
          <a:prstGeom prst="line">
            <a:avLst/>
          </a:prstGeom>
          <a:ln w="3175">
            <a:solidFill>
              <a:srgbClr val="FFFFFF"/>
            </a:solidFill>
            <a:miter lim="400000"/>
            <a:tailEnd type="triangle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7" name="效率价值"/>
          <p:cNvSpPr txBox="1"/>
          <p:nvPr/>
        </p:nvSpPr>
        <p:spPr>
          <a:xfrm>
            <a:off x="5197897" y="1466088"/>
            <a:ext cx="882385" cy="4035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>
              <a:defRPr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效率价值</a:t>
            </a:r>
          </a:p>
        </p:txBody>
      </p:sp>
      <p:sp>
        <p:nvSpPr>
          <p:cNvPr id="228" name="科技深度"/>
          <p:cNvSpPr txBox="1"/>
          <p:nvPr/>
        </p:nvSpPr>
        <p:spPr>
          <a:xfrm>
            <a:off x="9892763" y="5065363"/>
            <a:ext cx="1224912" cy="4035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>
              <a:defRPr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科技深度</a:t>
            </a:r>
          </a:p>
        </p:txBody>
      </p:sp>
      <p:sp>
        <p:nvSpPr>
          <p:cNvPr id="257" name="连接线"/>
          <p:cNvSpPr/>
          <p:nvPr/>
        </p:nvSpPr>
        <p:spPr>
          <a:xfrm>
            <a:off x="6184317" y="1937199"/>
            <a:ext cx="4593805" cy="3025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7" extrusionOk="0">
                <a:moveTo>
                  <a:pt x="0" y="21486"/>
                </a:moveTo>
                <a:cubicBezTo>
                  <a:pt x="12628" y="21600"/>
                  <a:pt x="19828" y="14438"/>
                  <a:pt x="21600" y="0"/>
                </a:cubicBezTo>
              </a:path>
            </a:pathLst>
          </a:custGeom>
          <a:ln w="12700">
            <a:solidFill>
              <a:srgbClr val="FFFFFF"/>
            </a:solidFill>
            <a:custDash>
              <a:ds d="600000" sp="6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30" name="矩形"/>
          <p:cNvSpPr/>
          <p:nvPr/>
        </p:nvSpPr>
        <p:spPr>
          <a:xfrm>
            <a:off x="863122" y="224466"/>
            <a:ext cx="115148" cy="564445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1" name="「科技化的需求」与「企业规模增长」成正比…"/>
          <p:cNvSpPr txBox="1"/>
          <p:nvPr/>
        </p:nvSpPr>
        <p:spPr>
          <a:xfrm>
            <a:off x="1375750" y="3953937"/>
            <a:ext cx="3850262" cy="13745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/>
          <a:lstStyle/>
          <a:p>
            <a:pPr marL="158750" indent="-158750">
              <a:buSzPct val="125000"/>
              <a:buChar char="•"/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「科技化的需求」与「企业规模增长」成正比</a:t>
            </a:r>
          </a:p>
          <a:p>
            <a:pPr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/>
          </a:p>
          <a:p>
            <a:pPr marL="158750" indent="-158750">
              <a:buSzPct val="125000"/>
              <a:buChar char="•"/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「市场红利」与「人口红利」驱动下</a:t>
            </a:r>
          </a:p>
          <a:p>
            <a:pPr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      科技化程度确实不是最主要的</a:t>
            </a:r>
          </a:p>
        </p:txBody>
      </p:sp>
      <p:grpSp>
        <p:nvGrpSpPr>
          <p:cNvPr id="235" name="成组"/>
          <p:cNvGrpSpPr/>
          <p:nvPr/>
        </p:nvGrpSpPr>
        <p:grpSpPr>
          <a:xfrm>
            <a:off x="7929503" y="3525667"/>
            <a:ext cx="992683" cy="304801"/>
            <a:chOff x="0" y="0"/>
            <a:chExt cx="992682" cy="304800"/>
          </a:xfrm>
        </p:grpSpPr>
        <p:sp>
          <p:nvSpPr>
            <p:cNvPr id="232" name="矩形"/>
            <p:cNvSpPr/>
            <p:nvPr/>
          </p:nvSpPr>
          <p:spPr>
            <a:xfrm>
              <a:off x="0" y="0"/>
              <a:ext cx="992683" cy="304800"/>
            </a:xfrm>
            <a:prstGeom prst="rect">
              <a:avLst/>
            </a:prstGeom>
            <a:noFill/>
            <a:ln w="3175" cap="flat">
              <a:solidFill>
                <a:srgbClr val="F4D570"/>
              </a:solidFill>
              <a:prstDash val="solid"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3" name="成组"/>
            <p:cNvSpPr txBox="1"/>
            <p:nvPr/>
          </p:nvSpPr>
          <p:spPr>
            <a:xfrm>
              <a:off x="387779" y="19300"/>
              <a:ext cx="508199" cy="26620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ctr">
              <a:noAutofit/>
            </a:bodyPr>
            <a:lstStyle>
              <a:lvl1pPr>
                <a:defRPr sz="1000">
                  <a:solidFill>
                    <a:srgbClr val="F4D570"/>
                  </a:solidFill>
                </a:defRPr>
              </a:lvl1pPr>
            </a:lstStyle>
            <a:p>
              <a:r>
                <a:t>信息化</a:t>
              </a:r>
            </a:p>
          </p:txBody>
        </p:sp>
        <p:sp>
          <p:nvSpPr>
            <p:cNvPr id="234" name="打开的书本"/>
            <p:cNvSpPr/>
            <p:nvPr/>
          </p:nvSpPr>
          <p:spPr>
            <a:xfrm>
              <a:off x="204852" y="86717"/>
              <a:ext cx="141885" cy="131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74" y="0"/>
                  </a:moveTo>
                  <a:lnTo>
                    <a:pt x="12381" y="2366"/>
                  </a:lnTo>
                  <a:lnTo>
                    <a:pt x="12373" y="2368"/>
                  </a:lnTo>
                  <a:cubicBezTo>
                    <a:pt x="11868" y="2611"/>
                    <a:pt x="11498" y="3043"/>
                    <a:pt x="11273" y="3649"/>
                  </a:cubicBezTo>
                  <a:cubicBezTo>
                    <a:pt x="11070" y="4192"/>
                    <a:pt x="11055" y="4701"/>
                    <a:pt x="11055" y="4845"/>
                  </a:cubicBezTo>
                  <a:lnTo>
                    <a:pt x="11055" y="5127"/>
                  </a:lnTo>
                  <a:lnTo>
                    <a:pt x="20346" y="1249"/>
                  </a:lnTo>
                  <a:lnTo>
                    <a:pt x="19907" y="1017"/>
                  </a:lnTo>
                  <a:lnTo>
                    <a:pt x="11770" y="4414"/>
                  </a:lnTo>
                  <a:cubicBezTo>
                    <a:pt x="12018" y="4052"/>
                    <a:pt x="12419" y="3735"/>
                    <a:pt x="12972" y="3468"/>
                  </a:cubicBezTo>
                  <a:lnTo>
                    <a:pt x="19369" y="735"/>
                  </a:lnTo>
                  <a:lnTo>
                    <a:pt x="18934" y="505"/>
                  </a:lnTo>
                  <a:lnTo>
                    <a:pt x="12837" y="3109"/>
                  </a:lnTo>
                  <a:lnTo>
                    <a:pt x="12830" y="3113"/>
                  </a:lnTo>
                  <a:cubicBezTo>
                    <a:pt x="12227" y="3403"/>
                    <a:pt x="11780" y="3756"/>
                    <a:pt x="11494" y="4167"/>
                  </a:cubicBezTo>
                  <a:cubicBezTo>
                    <a:pt x="11607" y="3668"/>
                    <a:pt x="11876" y="3033"/>
                    <a:pt x="12515" y="2723"/>
                  </a:cubicBezTo>
                  <a:lnTo>
                    <a:pt x="18411" y="230"/>
                  </a:lnTo>
                  <a:lnTo>
                    <a:pt x="17974" y="0"/>
                  </a:lnTo>
                  <a:close/>
                  <a:moveTo>
                    <a:pt x="3633" y="2"/>
                  </a:moveTo>
                  <a:lnTo>
                    <a:pt x="3194" y="231"/>
                  </a:lnTo>
                  <a:lnTo>
                    <a:pt x="9084" y="2723"/>
                  </a:lnTo>
                  <a:cubicBezTo>
                    <a:pt x="9723" y="3033"/>
                    <a:pt x="9992" y="3668"/>
                    <a:pt x="10105" y="4167"/>
                  </a:cubicBezTo>
                  <a:cubicBezTo>
                    <a:pt x="9819" y="3756"/>
                    <a:pt x="9371" y="3403"/>
                    <a:pt x="8768" y="3113"/>
                  </a:cubicBezTo>
                  <a:lnTo>
                    <a:pt x="2670" y="507"/>
                  </a:lnTo>
                  <a:lnTo>
                    <a:pt x="2233" y="736"/>
                  </a:lnTo>
                  <a:lnTo>
                    <a:pt x="8626" y="3468"/>
                  </a:lnTo>
                  <a:cubicBezTo>
                    <a:pt x="9179" y="3735"/>
                    <a:pt x="9581" y="4051"/>
                    <a:pt x="9828" y="4414"/>
                  </a:cubicBezTo>
                  <a:lnTo>
                    <a:pt x="1694" y="1019"/>
                  </a:lnTo>
                  <a:lnTo>
                    <a:pt x="1254" y="1250"/>
                  </a:lnTo>
                  <a:lnTo>
                    <a:pt x="10543" y="5127"/>
                  </a:lnTo>
                  <a:lnTo>
                    <a:pt x="10543" y="4845"/>
                  </a:lnTo>
                  <a:cubicBezTo>
                    <a:pt x="10544" y="4701"/>
                    <a:pt x="10528" y="4192"/>
                    <a:pt x="10326" y="3649"/>
                  </a:cubicBezTo>
                  <a:cubicBezTo>
                    <a:pt x="10100" y="3043"/>
                    <a:pt x="9730" y="2611"/>
                    <a:pt x="9226" y="2368"/>
                  </a:cubicBezTo>
                  <a:lnTo>
                    <a:pt x="3633" y="2"/>
                  </a:lnTo>
                  <a:close/>
                  <a:moveTo>
                    <a:pt x="0" y="1735"/>
                  </a:moveTo>
                  <a:lnTo>
                    <a:pt x="0" y="17289"/>
                  </a:lnTo>
                  <a:lnTo>
                    <a:pt x="8756" y="20993"/>
                  </a:lnTo>
                  <a:lnTo>
                    <a:pt x="8756" y="5441"/>
                  </a:lnTo>
                  <a:lnTo>
                    <a:pt x="0" y="1735"/>
                  </a:lnTo>
                  <a:close/>
                  <a:moveTo>
                    <a:pt x="21600" y="1735"/>
                  </a:moveTo>
                  <a:lnTo>
                    <a:pt x="12844" y="5441"/>
                  </a:lnTo>
                  <a:lnTo>
                    <a:pt x="12844" y="20993"/>
                  </a:lnTo>
                  <a:lnTo>
                    <a:pt x="21600" y="17289"/>
                  </a:lnTo>
                  <a:lnTo>
                    <a:pt x="21600" y="1735"/>
                  </a:lnTo>
                  <a:close/>
                  <a:moveTo>
                    <a:pt x="9325" y="5827"/>
                  </a:moveTo>
                  <a:lnTo>
                    <a:pt x="9325" y="21600"/>
                  </a:lnTo>
                  <a:lnTo>
                    <a:pt x="12275" y="21600"/>
                  </a:lnTo>
                  <a:lnTo>
                    <a:pt x="12275" y="5827"/>
                  </a:lnTo>
                  <a:lnTo>
                    <a:pt x="9325" y="5827"/>
                  </a:lnTo>
                  <a:close/>
                </a:path>
              </a:pathLst>
            </a:custGeom>
            <a:solidFill>
              <a:srgbClr val="F4D570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39" name="成组"/>
          <p:cNvGrpSpPr/>
          <p:nvPr/>
        </p:nvGrpSpPr>
        <p:grpSpPr>
          <a:xfrm>
            <a:off x="7066712" y="4007239"/>
            <a:ext cx="992684" cy="304801"/>
            <a:chOff x="0" y="0"/>
            <a:chExt cx="992682" cy="304800"/>
          </a:xfrm>
        </p:grpSpPr>
        <p:sp>
          <p:nvSpPr>
            <p:cNvPr id="236" name="电脑"/>
            <p:cNvSpPr/>
            <p:nvPr/>
          </p:nvSpPr>
          <p:spPr>
            <a:xfrm>
              <a:off x="160165" y="86717"/>
              <a:ext cx="162786" cy="131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rgbClr val="F4D570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7" name="矩形"/>
            <p:cNvSpPr/>
            <p:nvPr/>
          </p:nvSpPr>
          <p:spPr>
            <a:xfrm>
              <a:off x="0" y="0"/>
              <a:ext cx="992683" cy="304800"/>
            </a:xfrm>
            <a:prstGeom prst="rect">
              <a:avLst/>
            </a:prstGeom>
            <a:noFill/>
            <a:ln w="3175" cap="flat">
              <a:solidFill>
                <a:srgbClr val="F4D570"/>
              </a:solidFill>
              <a:prstDash val="solid"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8" name="成组"/>
            <p:cNvSpPr txBox="1"/>
            <p:nvPr/>
          </p:nvSpPr>
          <p:spPr>
            <a:xfrm>
              <a:off x="388402" y="15177"/>
              <a:ext cx="523943" cy="27444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ctr">
              <a:noAutofit/>
            </a:bodyPr>
            <a:lstStyle>
              <a:lvl1pPr>
                <a:defRPr sz="1000">
                  <a:solidFill>
                    <a:srgbClr val="F4D570"/>
                  </a:solidFill>
                </a:defRPr>
              </a:lvl1pPr>
            </a:lstStyle>
            <a:p>
              <a:r>
                <a:t>设施化</a:t>
              </a:r>
            </a:p>
          </p:txBody>
        </p:sp>
      </p:grpSp>
      <p:grpSp>
        <p:nvGrpSpPr>
          <p:cNvPr id="243" name="成组"/>
          <p:cNvGrpSpPr/>
          <p:nvPr/>
        </p:nvGrpSpPr>
        <p:grpSpPr>
          <a:xfrm>
            <a:off x="8738841" y="3040938"/>
            <a:ext cx="992684" cy="304801"/>
            <a:chOff x="0" y="0"/>
            <a:chExt cx="992682" cy="304800"/>
          </a:xfrm>
        </p:grpSpPr>
        <p:sp>
          <p:nvSpPr>
            <p:cNvPr id="240" name="矩形"/>
            <p:cNvSpPr/>
            <p:nvPr/>
          </p:nvSpPr>
          <p:spPr>
            <a:xfrm>
              <a:off x="0" y="0"/>
              <a:ext cx="992683" cy="304800"/>
            </a:xfrm>
            <a:prstGeom prst="rect">
              <a:avLst/>
            </a:prstGeom>
            <a:solidFill>
              <a:srgbClr val="000000"/>
            </a:solidFill>
            <a:ln w="3175" cap="flat">
              <a:solidFill>
                <a:srgbClr val="F4D570"/>
              </a:solidFill>
              <a:prstDash val="solid"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1" name="成组"/>
            <p:cNvSpPr txBox="1"/>
            <p:nvPr/>
          </p:nvSpPr>
          <p:spPr>
            <a:xfrm>
              <a:off x="420754" y="47624"/>
              <a:ext cx="493119" cy="20955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ctr">
              <a:noAutofit/>
            </a:bodyPr>
            <a:lstStyle>
              <a:lvl1pPr>
                <a:defRPr sz="1000">
                  <a:solidFill>
                    <a:srgbClr val="F4D570"/>
                  </a:solidFill>
                </a:defRPr>
              </a:lvl1pPr>
            </a:lstStyle>
            <a:p>
              <a:r>
                <a:t>数字化</a:t>
              </a:r>
            </a:p>
          </p:txBody>
        </p:sp>
        <p:sp>
          <p:nvSpPr>
            <p:cNvPr id="242" name="云"/>
            <p:cNvSpPr/>
            <p:nvPr/>
          </p:nvSpPr>
          <p:spPr>
            <a:xfrm>
              <a:off x="171877" y="87630"/>
              <a:ext cx="214950" cy="129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F4D570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47" name="成组"/>
          <p:cNvGrpSpPr/>
          <p:nvPr/>
        </p:nvGrpSpPr>
        <p:grpSpPr>
          <a:xfrm>
            <a:off x="9414207" y="2556210"/>
            <a:ext cx="992683" cy="304801"/>
            <a:chOff x="0" y="0"/>
            <a:chExt cx="992682" cy="304800"/>
          </a:xfrm>
        </p:grpSpPr>
        <p:sp>
          <p:nvSpPr>
            <p:cNvPr id="244" name="机器人"/>
            <p:cNvSpPr/>
            <p:nvPr/>
          </p:nvSpPr>
          <p:spPr>
            <a:xfrm>
              <a:off x="199586" y="58253"/>
              <a:ext cx="129541" cy="193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7636" y="0"/>
                  </a:moveTo>
                  <a:cubicBezTo>
                    <a:pt x="7308" y="0"/>
                    <a:pt x="7042" y="178"/>
                    <a:pt x="7042" y="398"/>
                  </a:cubicBezTo>
                  <a:lnTo>
                    <a:pt x="7042" y="1269"/>
                  </a:lnTo>
                  <a:cubicBezTo>
                    <a:pt x="7042" y="1360"/>
                    <a:pt x="6932" y="1434"/>
                    <a:pt x="6796" y="1434"/>
                  </a:cubicBezTo>
                  <a:lnTo>
                    <a:pt x="6444" y="1434"/>
                  </a:lnTo>
                  <a:cubicBezTo>
                    <a:pt x="6308" y="1434"/>
                    <a:pt x="6197" y="1509"/>
                    <a:pt x="6197" y="1600"/>
                  </a:cubicBezTo>
                  <a:lnTo>
                    <a:pt x="6197" y="2450"/>
                  </a:lnTo>
                  <a:cubicBezTo>
                    <a:pt x="6197" y="2541"/>
                    <a:pt x="6308" y="2614"/>
                    <a:pt x="6444" y="2614"/>
                  </a:cubicBezTo>
                  <a:lnTo>
                    <a:pt x="6796" y="2614"/>
                  </a:lnTo>
                  <a:cubicBezTo>
                    <a:pt x="6932" y="2614"/>
                    <a:pt x="7042" y="2688"/>
                    <a:pt x="7042" y="2779"/>
                  </a:cubicBezTo>
                  <a:lnTo>
                    <a:pt x="7042" y="4048"/>
                  </a:lnTo>
                  <a:lnTo>
                    <a:pt x="4708" y="4048"/>
                  </a:lnTo>
                  <a:cubicBezTo>
                    <a:pt x="4373" y="4048"/>
                    <a:pt x="4102" y="4230"/>
                    <a:pt x="4102" y="4455"/>
                  </a:cubicBezTo>
                  <a:lnTo>
                    <a:pt x="4102" y="5592"/>
                  </a:lnTo>
                  <a:lnTo>
                    <a:pt x="3470" y="5592"/>
                  </a:lnTo>
                  <a:lnTo>
                    <a:pt x="3470" y="5197"/>
                  </a:lnTo>
                  <a:cubicBezTo>
                    <a:pt x="3470" y="5006"/>
                    <a:pt x="3238" y="4850"/>
                    <a:pt x="2952" y="4850"/>
                  </a:cubicBezTo>
                  <a:lnTo>
                    <a:pt x="575" y="4850"/>
                  </a:lnTo>
                  <a:cubicBezTo>
                    <a:pt x="289" y="4850"/>
                    <a:pt x="57" y="5006"/>
                    <a:pt x="57" y="5197"/>
                  </a:cubicBezTo>
                  <a:lnTo>
                    <a:pt x="57" y="9364"/>
                  </a:lnTo>
                  <a:cubicBezTo>
                    <a:pt x="57" y="9530"/>
                    <a:pt x="233" y="9669"/>
                    <a:pt x="464" y="9703"/>
                  </a:cubicBezTo>
                  <a:lnTo>
                    <a:pt x="464" y="10395"/>
                  </a:lnTo>
                  <a:cubicBezTo>
                    <a:pt x="233" y="10429"/>
                    <a:pt x="57" y="10568"/>
                    <a:pt x="57" y="10734"/>
                  </a:cubicBezTo>
                  <a:lnTo>
                    <a:pt x="57" y="13326"/>
                  </a:lnTo>
                  <a:cubicBezTo>
                    <a:pt x="57" y="13518"/>
                    <a:pt x="290" y="13672"/>
                    <a:pt x="575" y="13672"/>
                  </a:cubicBezTo>
                  <a:lnTo>
                    <a:pt x="771" y="13672"/>
                  </a:lnTo>
                  <a:lnTo>
                    <a:pt x="117" y="14205"/>
                  </a:lnTo>
                  <a:cubicBezTo>
                    <a:pt x="10" y="14293"/>
                    <a:pt x="-27" y="14412"/>
                    <a:pt x="19" y="14521"/>
                  </a:cubicBezTo>
                  <a:lnTo>
                    <a:pt x="480" y="15614"/>
                  </a:lnTo>
                  <a:cubicBezTo>
                    <a:pt x="506" y="15676"/>
                    <a:pt x="590" y="15719"/>
                    <a:pt x="686" y="15719"/>
                  </a:cubicBezTo>
                  <a:lnTo>
                    <a:pt x="1020" y="15719"/>
                  </a:lnTo>
                  <a:cubicBezTo>
                    <a:pt x="1138" y="15719"/>
                    <a:pt x="1234" y="15655"/>
                    <a:pt x="1234" y="15576"/>
                  </a:cubicBezTo>
                  <a:lnTo>
                    <a:pt x="1234" y="14788"/>
                  </a:lnTo>
                  <a:cubicBezTo>
                    <a:pt x="1234" y="14591"/>
                    <a:pt x="1472" y="14431"/>
                    <a:pt x="1765" y="14431"/>
                  </a:cubicBezTo>
                  <a:cubicBezTo>
                    <a:pt x="2058" y="14431"/>
                    <a:pt x="2293" y="14591"/>
                    <a:pt x="2293" y="14788"/>
                  </a:cubicBezTo>
                  <a:lnTo>
                    <a:pt x="2293" y="15576"/>
                  </a:lnTo>
                  <a:cubicBezTo>
                    <a:pt x="2293" y="15655"/>
                    <a:pt x="2389" y="15719"/>
                    <a:pt x="2507" y="15719"/>
                  </a:cubicBezTo>
                  <a:lnTo>
                    <a:pt x="2842" y="15719"/>
                  </a:lnTo>
                  <a:cubicBezTo>
                    <a:pt x="2937" y="15719"/>
                    <a:pt x="3022" y="15676"/>
                    <a:pt x="3048" y="15614"/>
                  </a:cubicBezTo>
                  <a:lnTo>
                    <a:pt x="3508" y="14521"/>
                  </a:lnTo>
                  <a:cubicBezTo>
                    <a:pt x="3554" y="14412"/>
                    <a:pt x="3518" y="14293"/>
                    <a:pt x="3410" y="14205"/>
                  </a:cubicBezTo>
                  <a:lnTo>
                    <a:pt x="2756" y="13672"/>
                  </a:lnTo>
                  <a:lnTo>
                    <a:pt x="2952" y="13672"/>
                  </a:lnTo>
                  <a:cubicBezTo>
                    <a:pt x="3238" y="13672"/>
                    <a:pt x="3470" y="13518"/>
                    <a:pt x="3470" y="13326"/>
                  </a:cubicBezTo>
                  <a:lnTo>
                    <a:pt x="3470" y="10734"/>
                  </a:lnTo>
                  <a:cubicBezTo>
                    <a:pt x="3470" y="10568"/>
                    <a:pt x="3297" y="10429"/>
                    <a:pt x="3065" y="10395"/>
                  </a:cubicBezTo>
                  <a:lnTo>
                    <a:pt x="3065" y="9703"/>
                  </a:lnTo>
                  <a:cubicBezTo>
                    <a:pt x="3297" y="9669"/>
                    <a:pt x="3470" y="9530"/>
                    <a:pt x="3470" y="9364"/>
                  </a:cubicBezTo>
                  <a:lnTo>
                    <a:pt x="3470" y="7843"/>
                  </a:lnTo>
                  <a:lnTo>
                    <a:pt x="4102" y="7843"/>
                  </a:lnTo>
                  <a:lnTo>
                    <a:pt x="4102" y="13265"/>
                  </a:lnTo>
                  <a:cubicBezTo>
                    <a:pt x="4102" y="13490"/>
                    <a:pt x="4373" y="13672"/>
                    <a:pt x="4708" y="13672"/>
                  </a:cubicBezTo>
                  <a:lnTo>
                    <a:pt x="5367" y="13672"/>
                  </a:lnTo>
                  <a:lnTo>
                    <a:pt x="5367" y="19636"/>
                  </a:lnTo>
                  <a:cubicBezTo>
                    <a:pt x="5367" y="19764"/>
                    <a:pt x="5302" y="19890"/>
                    <a:pt x="5186" y="19992"/>
                  </a:cubicBezTo>
                  <a:lnTo>
                    <a:pt x="4326" y="20751"/>
                  </a:lnTo>
                  <a:cubicBezTo>
                    <a:pt x="4210" y="20853"/>
                    <a:pt x="4145" y="20979"/>
                    <a:pt x="4145" y="21107"/>
                  </a:cubicBezTo>
                  <a:lnTo>
                    <a:pt x="4145" y="21327"/>
                  </a:lnTo>
                  <a:cubicBezTo>
                    <a:pt x="4145" y="21477"/>
                    <a:pt x="4328" y="21600"/>
                    <a:pt x="4552" y="21600"/>
                  </a:cubicBezTo>
                  <a:lnTo>
                    <a:pt x="9040" y="21600"/>
                  </a:lnTo>
                  <a:cubicBezTo>
                    <a:pt x="9264" y="21600"/>
                    <a:pt x="9447" y="21477"/>
                    <a:pt x="9447" y="21327"/>
                  </a:cubicBezTo>
                  <a:lnTo>
                    <a:pt x="9447" y="13672"/>
                  </a:lnTo>
                  <a:lnTo>
                    <a:pt x="12099" y="13672"/>
                  </a:lnTo>
                  <a:lnTo>
                    <a:pt x="12099" y="21327"/>
                  </a:lnTo>
                  <a:cubicBezTo>
                    <a:pt x="12099" y="21477"/>
                    <a:pt x="12282" y="21600"/>
                    <a:pt x="12506" y="21600"/>
                  </a:cubicBezTo>
                  <a:lnTo>
                    <a:pt x="16994" y="21600"/>
                  </a:lnTo>
                  <a:cubicBezTo>
                    <a:pt x="17218" y="21600"/>
                    <a:pt x="17399" y="21477"/>
                    <a:pt x="17399" y="21327"/>
                  </a:cubicBezTo>
                  <a:lnTo>
                    <a:pt x="17399" y="21107"/>
                  </a:lnTo>
                  <a:cubicBezTo>
                    <a:pt x="17399" y="20979"/>
                    <a:pt x="17336" y="20853"/>
                    <a:pt x="17220" y="20751"/>
                  </a:cubicBezTo>
                  <a:lnTo>
                    <a:pt x="16357" y="19992"/>
                  </a:lnTo>
                  <a:cubicBezTo>
                    <a:pt x="16241" y="19890"/>
                    <a:pt x="16179" y="19764"/>
                    <a:pt x="16179" y="19636"/>
                  </a:cubicBezTo>
                  <a:lnTo>
                    <a:pt x="16179" y="13672"/>
                  </a:lnTo>
                  <a:lnTo>
                    <a:pt x="16838" y="13672"/>
                  </a:lnTo>
                  <a:cubicBezTo>
                    <a:pt x="17173" y="13672"/>
                    <a:pt x="17444" y="13490"/>
                    <a:pt x="17444" y="13265"/>
                  </a:cubicBezTo>
                  <a:lnTo>
                    <a:pt x="17444" y="7843"/>
                  </a:lnTo>
                  <a:lnTo>
                    <a:pt x="18075" y="7843"/>
                  </a:lnTo>
                  <a:lnTo>
                    <a:pt x="18075" y="9364"/>
                  </a:lnTo>
                  <a:cubicBezTo>
                    <a:pt x="18075" y="9530"/>
                    <a:pt x="18249" y="9669"/>
                    <a:pt x="18480" y="9703"/>
                  </a:cubicBezTo>
                  <a:lnTo>
                    <a:pt x="18480" y="10395"/>
                  </a:lnTo>
                  <a:cubicBezTo>
                    <a:pt x="18249" y="10429"/>
                    <a:pt x="18075" y="10568"/>
                    <a:pt x="18075" y="10734"/>
                  </a:cubicBezTo>
                  <a:lnTo>
                    <a:pt x="18075" y="13326"/>
                  </a:lnTo>
                  <a:cubicBezTo>
                    <a:pt x="18075" y="13518"/>
                    <a:pt x="18308" y="13672"/>
                    <a:pt x="18594" y="13672"/>
                  </a:cubicBezTo>
                  <a:lnTo>
                    <a:pt x="18790" y="13672"/>
                  </a:lnTo>
                  <a:lnTo>
                    <a:pt x="18136" y="14205"/>
                  </a:lnTo>
                  <a:cubicBezTo>
                    <a:pt x="18028" y="14293"/>
                    <a:pt x="17991" y="14412"/>
                    <a:pt x="18038" y="14521"/>
                  </a:cubicBezTo>
                  <a:lnTo>
                    <a:pt x="18498" y="15614"/>
                  </a:lnTo>
                  <a:cubicBezTo>
                    <a:pt x="18524" y="15676"/>
                    <a:pt x="18609" y="15719"/>
                    <a:pt x="18704" y="15719"/>
                  </a:cubicBezTo>
                  <a:lnTo>
                    <a:pt x="19039" y="15719"/>
                  </a:lnTo>
                  <a:cubicBezTo>
                    <a:pt x="19157" y="15719"/>
                    <a:pt x="19250" y="15655"/>
                    <a:pt x="19250" y="15576"/>
                  </a:cubicBezTo>
                  <a:lnTo>
                    <a:pt x="19250" y="14788"/>
                  </a:lnTo>
                  <a:cubicBezTo>
                    <a:pt x="19250" y="14591"/>
                    <a:pt x="19488" y="14431"/>
                    <a:pt x="19781" y="14431"/>
                  </a:cubicBezTo>
                  <a:cubicBezTo>
                    <a:pt x="20074" y="14431"/>
                    <a:pt x="20312" y="14591"/>
                    <a:pt x="20312" y="14788"/>
                  </a:cubicBezTo>
                  <a:lnTo>
                    <a:pt x="20312" y="15576"/>
                  </a:lnTo>
                  <a:cubicBezTo>
                    <a:pt x="20312" y="15655"/>
                    <a:pt x="20408" y="15719"/>
                    <a:pt x="20525" y="15719"/>
                  </a:cubicBezTo>
                  <a:lnTo>
                    <a:pt x="20860" y="15719"/>
                  </a:lnTo>
                  <a:cubicBezTo>
                    <a:pt x="20955" y="15719"/>
                    <a:pt x="21038" y="15676"/>
                    <a:pt x="21064" y="15614"/>
                  </a:cubicBezTo>
                  <a:lnTo>
                    <a:pt x="21527" y="14521"/>
                  </a:lnTo>
                  <a:cubicBezTo>
                    <a:pt x="21573" y="14412"/>
                    <a:pt x="21536" y="14293"/>
                    <a:pt x="21429" y="14205"/>
                  </a:cubicBezTo>
                  <a:lnTo>
                    <a:pt x="20775" y="13672"/>
                  </a:lnTo>
                  <a:lnTo>
                    <a:pt x="20971" y="13672"/>
                  </a:lnTo>
                  <a:cubicBezTo>
                    <a:pt x="21256" y="13672"/>
                    <a:pt x="21489" y="13518"/>
                    <a:pt x="21489" y="13326"/>
                  </a:cubicBezTo>
                  <a:lnTo>
                    <a:pt x="21489" y="10734"/>
                  </a:lnTo>
                  <a:cubicBezTo>
                    <a:pt x="21489" y="10568"/>
                    <a:pt x="21313" y="10429"/>
                    <a:pt x="21081" y="10395"/>
                  </a:cubicBezTo>
                  <a:lnTo>
                    <a:pt x="21081" y="9703"/>
                  </a:lnTo>
                  <a:cubicBezTo>
                    <a:pt x="21313" y="9669"/>
                    <a:pt x="21489" y="9530"/>
                    <a:pt x="21489" y="9364"/>
                  </a:cubicBezTo>
                  <a:lnTo>
                    <a:pt x="21489" y="5197"/>
                  </a:lnTo>
                  <a:cubicBezTo>
                    <a:pt x="21489" y="5006"/>
                    <a:pt x="21256" y="4850"/>
                    <a:pt x="20971" y="4850"/>
                  </a:cubicBezTo>
                  <a:lnTo>
                    <a:pt x="18594" y="4850"/>
                  </a:lnTo>
                  <a:cubicBezTo>
                    <a:pt x="18308" y="4850"/>
                    <a:pt x="18075" y="5006"/>
                    <a:pt x="18075" y="5197"/>
                  </a:cubicBezTo>
                  <a:lnTo>
                    <a:pt x="18075" y="5592"/>
                  </a:lnTo>
                  <a:lnTo>
                    <a:pt x="17444" y="5592"/>
                  </a:lnTo>
                  <a:lnTo>
                    <a:pt x="17444" y="4455"/>
                  </a:lnTo>
                  <a:cubicBezTo>
                    <a:pt x="17444" y="4230"/>
                    <a:pt x="17173" y="4048"/>
                    <a:pt x="16838" y="4048"/>
                  </a:cubicBezTo>
                  <a:lnTo>
                    <a:pt x="14503" y="4048"/>
                  </a:lnTo>
                  <a:lnTo>
                    <a:pt x="14503" y="2779"/>
                  </a:lnTo>
                  <a:cubicBezTo>
                    <a:pt x="14503" y="2688"/>
                    <a:pt x="14614" y="2614"/>
                    <a:pt x="14750" y="2614"/>
                  </a:cubicBezTo>
                  <a:lnTo>
                    <a:pt x="15102" y="2614"/>
                  </a:lnTo>
                  <a:cubicBezTo>
                    <a:pt x="15238" y="2614"/>
                    <a:pt x="15349" y="2541"/>
                    <a:pt x="15349" y="2450"/>
                  </a:cubicBezTo>
                  <a:lnTo>
                    <a:pt x="15349" y="1600"/>
                  </a:lnTo>
                  <a:cubicBezTo>
                    <a:pt x="15349" y="1509"/>
                    <a:pt x="15238" y="1434"/>
                    <a:pt x="15102" y="1434"/>
                  </a:cubicBezTo>
                  <a:lnTo>
                    <a:pt x="14750" y="1434"/>
                  </a:lnTo>
                  <a:cubicBezTo>
                    <a:pt x="14614" y="1434"/>
                    <a:pt x="14503" y="1360"/>
                    <a:pt x="14503" y="1269"/>
                  </a:cubicBezTo>
                  <a:lnTo>
                    <a:pt x="14503" y="398"/>
                  </a:lnTo>
                  <a:cubicBezTo>
                    <a:pt x="14503" y="178"/>
                    <a:pt x="14238" y="0"/>
                    <a:pt x="13910" y="0"/>
                  </a:cubicBezTo>
                  <a:lnTo>
                    <a:pt x="7636" y="0"/>
                  </a:lnTo>
                  <a:close/>
                  <a:moveTo>
                    <a:pt x="9228" y="1434"/>
                  </a:moveTo>
                  <a:cubicBezTo>
                    <a:pt x="9713" y="1434"/>
                    <a:pt x="10106" y="1700"/>
                    <a:pt x="10106" y="2025"/>
                  </a:cubicBezTo>
                  <a:cubicBezTo>
                    <a:pt x="10106" y="2350"/>
                    <a:pt x="9713" y="2614"/>
                    <a:pt x="9228" y="2614"/>
                  </a:cubicBezTo>
                  <a:cubicBezTo>
                    <a:pt x="8743" y="2614"/>
                    <a:pt x="8351" y="2350"/>
                    <a:pt x="8351" y="2025"/>
                  </a:cubicBezTo>
                  <a:cubicBezTo>
                    <a:pt x="8351" y="1700"/>
                    <a:pt x="8743" y="1434"/>
                    <a:pt x="9228" y="1434"/>
                  </a:cubicBezTo>
                  <a:close/>
                  <a:moveTo>
                    <a:pt x="12317" y="1434"/>
                  </a:moveTo>
                  <a:cubicBezTo>
                    <a:pt x="12802" y="1434"/>
                    <a:pt x="13195" y="1700"/>
                    <a:pt x="13195" y="2025"/>
                  </a:cubicBezTo>
                  <a:cubicBezTo>
                    <a:pt x="13195" y="2350"/>
                    <a:pt x="12802" y="2614"/>
                    <a:pt x="12317" y="2614"/>
                  </a:cubicBezTo>
                  <a:cubicBezTo>
                    <a:pt x="11832" y="2614"/>
                    <a:pt x="11440" y="2350"/>
                    <a:pt x="11440" y="2025"/>
                  </a:cubicBezTo>
                  <a:cubicBezTo>
                    <a:pt x="11440" y="1700"/>
                    <a:pt x="11832" y="1434"/>
                    <a:pt x="12317" y="1434"/>
                  </a:cubicBezTo>
                  <a:close/>
                  <a:moveTo>
                    <a:pt x="8091" y="5474"/>
                  </a:moveTo>
                  <a:lnTo>
                    <a:pt x="13454" y="5474"/>
                  </a:lnTo>
                  <a:lnTo>
                    <a:pt x="13454" y="7795"/>
                  </a:lnTo>
                  <a:lnTo>
                    <a:pt x="8091" y="7795"/>
                  </a:lnTo>
                  <a:lnTo>
                    <a:pt x="8091" y="5474"/>
                  </a:lnTo>
                  <a:close/>
                  <a:moveTo>
                    <a:pt x="8688" y="8716"/>
                  </a:moveTo>
                  <a:cubicBezTo>
                    <a:pt x="9016" y="8716"/>
                    <a:pt x="9281" y="8895"/>
                    <a:pt x="9281" y="9116"/>
                  </a:cubicBezTo>
                  <a:cubicBezTo>
                    <a:pt x="9281" y="9336"/>
                    <a:pt x="9016" y="9514"/>
                    <a:pt x="8688" y="9514"/>
                  </a:cubicBezTo>
                  <a:cubicBezTo>
                    <a:pt x="8359" y="9514"/>
                    <a:pt x="8091" y="9336"/>
                    <a:pt x="8091" y="9116"/>
                  </a:cubicBezTo>
                  <a:cubicBezTo>
                    <a:pt x="8091" y="8895"/>
                    <a:pt x="8359" y="8716"/>
                    <a:pt x="8688" y="8716"/>
                  </a:cubicBezTo>
                  <a:close/>
                  <a:moveTo>
                    <a:pt x="10773" y="8716"/>
                  </a:moveTo>
                  <a:cubicBezTo>
                    <a:pt x="11102" y="8716"/>
                    <a:pt x="11369" y="8895"/>
                    <a:pt x="11369" y="9116"/>
                  </a:cubicBezTo>
                  <a:cubicBezTo>
                    <a:pt x="11369" y="9336"/>
                    <a:pt x="11102" y="9514"/>
                    <a:pt x="10773" y="9514"/>
                  </a:cubicBezTo>
                  <a:cubicBezTo>
                    <a:pt x="10444" y="9514"/>
                    <a:pt x="10177" y="9336"/>
                    <a:pt x="10177" y="9116"/>
                  </a:cubicBezTo>
                  <a:cubicBezTo>
                    <a:pt x="10177" y="8895"/>
                    <a:pt x="10444" y="8716"/>
                    <a:pt x="10773" y="8716"/>
                  </a:cubicBezTo>
                  <a:close/>
                  <a:moveTo>
                    <a:pt x="12858" y="8716"/>
                  </a:moveTo>
                  <a:cubicBezTo>
                    <a:pt x="13187" y="8716"/>
                    <a:pt x="13454" y="8895"/>
                    <a:pt x="13454" y="9116"/>
                  </a:cubicBezTo>
                  <a:cubicBezTo>
                    <a:pt x="13454" y="9336"/>
                    <a:pt x="13187" y="9514"/>
                    <a:pt x="12858" y="9514"/>
                  </a:cubicBezTo>
                  <a:cubicBezTo>
                    <a:pt x="12530" y="9514"/>
                    <a:pt x="12265" y="9336"/>
                    <a:pt x="12265" y="9116"/>
                  </a:cubicBezTo>
                  <a:cubicBezTo>
                    <a:pt x="12265" y="8895"/>
                    <a:pt x="12530" y="8716"/>
                    <a:pt x="12858" y="8716"/>
                  </a:cubicBezTo>
                  <a:close/>
                  <a:moveTo>
                    <a:pt x="10773" y="10277"/>
                  </a:moveTo>
                  <a:cubicBezTo>
                    <a:pt x="11801" y="10277"/>
                    <a:pt x="12768" y="10545"/>
                    <a:pt x="13495" y="11033"/>
                  </a:cubicBezTo>
                  <a:lnTo>
                    <a:pt x="11917" y="12093"/>
                  </a:lnTo>
                  <a:cubicBezTo>
                    <a:pt x="11612" y="11888"/>
                    <a:pt x="11205" y="11774"/>
                    <a:pt x="10773" y="11774"/>
                  </a:cubicBezTo>
                  <a:cubicBezTo>
                    <a:pt x="10341" y="11774"/>
                    <a:pt x="9934" y="11888"/>
                    <a:pt x="9628" y="12093"/>
                  </a:cubicBezTo>
                  <a:lnTo>
                    <a:pt x="8051" y="11033"/>
                  </a:lnTo>
                  <a:cubicBezTo>
                    <a:pt x="8778" y="10545"/>
                    <a:pt x="9745" y="10277"/>
                    <a:pt x="10773" y="10277"/>
                  </a:cubicBezTo>
                  <a:close/>
                </a:path>
              </a:pathLst>
            </a:custGeom>
            <a:solidFill>
              <a:srgbClr val="F4D570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5" name="矩形"/>
            <p:cNvSpPr/>
            <p:nvPr/>
          </p:nvSpPr>
          <p:spPr>
            <a:xfrm>
              <a:off x="0" y="0"/>
              <a:ext cx="992683" cy="304800"/>
            </a:xfrm>
            <a:prstGeom prst="rect">
              <a:avLst/>
            </a:prstGeom>
            <a:noFill/>
            <a:ln w="3175" cap="flat">
              <a:solidFill>
                <a:srgbClr val="F4D570"/>
              </a:solidFill>
              <a:prstDash val="solid"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6" name="成组"/>
            <p:cNvSpPr txBox="1"/>
            <p:nvPr/>
          </p:nvSpPr>
          <p:spPr>
            <a:xfrm>
              <a:off x="420754" y="47624"/>
              <a:ext cx="498101" cy="20955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ctr">
              <a:noAutofit/>
            </a:bodyPr>
            <a:lstStyle>
              <a:lvl1pPr>
                <a:defRPr sz="1000">
                  <a:solidFill>
                    <a:srgbClr val="F4D570"/>
                  </a:solidFill>
                </a:defRPr>
              </a:lvl1pPr>
            </a:lstStyle>
            <a:p>
              <a:r>
                <a:t>智能化</a:t>
              </a:r>
            </a:p>
          </p:txBody>
        </p:sp>
      </p:grpSp>
      <p:grpSp>
        <p:nvGrpSpPr>
          <p:cNvPr id="252" name="成组"/>
          <p:cNvGrpSpPr/>
          <p:nvPr/>
        </p:nvGrpSpPr>
        <p:grpSpPr>
          <a:xfrm>
            <a:off x="6220819" y="4488810"/>
            <a:ext cx="992683" cy="304801"/>
            <a:chOff x="0" y="0"/>
            <a:chExt cx="992682" cy="304800"/>
          </a:xfrm>
        </p:grpSpPr>
        <p:grpSp>
          <p:nvGrpSpPr>
            <p:cNvPr id="250" name="成组"/>
            <p:cNvGrpSpPr/>
            <p:nvPr/>
          </p:nvGrpSpPr>
          <p:grpSpPr>
            <a:xfrm>
              <a:off x="0" y="0"/>
              <a:ext cx="992683" cy="304800"/>
              <a:chOff x="0" y="0"/>
              <a:chExt cx="992682" cy="304800"/>
            </a:xfrm>
          </p:grpSpPr>
          <p:sp>
            <p:nvSpPr>
              <p:cNvPr id="248" name="矩形"/>
              <p:cNvSpPr/>
              <p:nvPr/>
            </p:nvSpPr>
            <p:spPr>
              <a:xfrm>
                <a:off x="0" y="0"/>
                <a:ext cx="992683" cy="304800"/>
              </a:xfrm>
              <a:prstGeom prst="rect">
                <a:avLst/>
              </a:prstGeom>
              <a:noFill/>
              <a:ln w="3175" cap="flat">
                <a:solidFill>
                  <a:srgbClr val="F4D570"/>
                </a:solidFill>
                <a:prstDash val="solid"/>
                <a:miter lim="400000"/>
              </a:ln>
              <a:effectLst/>
            </p:spPr>
            <p:txBody>
              <a:bodyPr wrap="square" lIns="22577" tIns="22577" rIns="22577" bIns="22577" numCol="1" anchor="ctr">
                <a:noAutofit/>
              </a:bodyPr>
              <a:lstStyle/>
              <a:p>
                <a:pPr algn="ctr">
                  <a:defRPr sz="14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49" name="成组"/>
              <p:cNvSpPr txBox="1"/>
              <p:nvPr/>
            </p:nvSpPr>
            <p:spPr>
              <a:xfrm>
                <a:off x="388402" y="15177"/>
                <a:ext cx="523943" cy="274446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2577" tIns="22577" rIns="22577" bIns="22577" numCol="1" anchor="ctr">
                <a:noAutofit/>
              </a:bodyPr>
              <a:lstStyle>
                <a:lvl1pPr>
                  <a:defRPr sz="1000">
                    <a:solidFill>
                      <a:srgbClr val="F4D570"/>
                    </a:solidFill>
                  </a:defRPr>
                </a:lvl1pPr>
              </a:lstStyle>
              <a:p>
                <a:r>
                  <a:t>文字化</a:t>
                </a:r>
              </a:p>
            </p:txBody>
          </p:sp>
        </p:grpSp>
        <p:sp>
          <p:nvSpPr>
            <p:cNvPr id="251" name="A"/>
            <p:cNvSpPr txBox="1"/>
            <p:nvPr/>
          </p:nvSpPr>
          <p:spPr>
            <a:xfrm>
              <a:off x="206354" y="24450"/>
              <a:ext cx="179649" cy="25590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2577" tIns="22577" rIns="22577" bIns="22577" numCol="1" anchor="ctr">
              <a:spAutoFit/>
            </a:bodyPr>
            <a:lstStyle>
              <a:lvl1pPr>
                <a:defRPr sz="1400">
                  <a:solidFill>
                    <a:srgbClr val="F4D570"/>
                  </a:solidFill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256" name="成组"/>
          <p:cNvGrpSpPr/>
          <p:nvPr/>
        </p:nvGrpSpPr>
        <p:grpSpPr>
          <a:xfrm>
            <a:off x="6142606" y="1656407"/>
            <a:ext cx="4390119" cy="3232221"/>
            <a:chOff x="2913640" y="-386342"/>
            <a:chExt cx="4390118" cy="3232220"/>
          </a:xfrm>
        </p:grpSpPr>
        <p:sp>
          <p:nvSpPr>
            <p:cNvPr id="253" name="当前社会对应科技化程度的企业数量"/>
            <p:cNvSpPr txBox="1"/>
            <p:nvPr/>
          </p:nvSpPr>
          <p:spPr>
            <a:xfrm>
              <a:off x="3484372" y="-386343"/>
              <a:ext cx="2758364" cy="29212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t">
              <a:noAutofit/>
            </a:bodyPr>
            <a:lstStyle>
              <a:lvl1pPr>
                <a:defRPr b="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lvl1pPr>
            </a:lstStyle>
            <a:p>
              <a:r>
                <a:t>当前社会对应科技化程度的企业数量</a:t>
              </a:r>
            </a:p>
          </p:txBody>
        </p:sp>
        <p:sp>
          <p:nvSpPr>
            <p:cNvPr id="258" name="连接线"/>
            <p:cNvSpPr/>
            <p:nvPr/>
          </p:nvSpPr>
          <p:spPr>
            <a:xfrm>
              <a:off x="2913640" y="176902"/>
              <a:ext cx="4390120" cy="2668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466" y="520"/>
                    <a:pt x="19666" y="7720"/>
                    <a:pt x="21600" y="2160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55" name="线条"/>
            <p:cNvSpPr/>
            <p:nvPr/>
          </p:nvSpPr>
          <p:spPr>
            <a:xfrm>
              <a:off x="4444694" y="-76658"/>
              <a:ext cx="1" cy="355169"/>
            </a:xfrm>
            <a:prstGeom prst="lin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从科技发展的角度看，什么是数字化转型？"/>
          <p:cNvSpPr txBox="1"/>
          <p:nvPr/>
        </p:nvSpPr>
        <p:spPr>
          <a:xfrm>
            <a:off x="4261617" y="1930400"/>
            <a:ext cx="3918656" cy="2483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algn="ctr">
              <a:defRPr sz="16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从科技发展的角度看，什么是数字化转型？</a:t>
            </a:r>
          </a:p>
        </p:txBody>
      </p:sp>
      <p:sp>
        <p:nvSpPr>
          <p:cNvPr id="261" name="让企业搭上科技穿梭机…"/>
          <p:cNvSpPr txBox="1"/>
          <p:nvPr/>
        </p:nvSpPr>
        <p:spPr>
          <a:xfrm>
            <a:off x="4118828" y="2781046"/>
            <a:ext cx="3954344" cy="9976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 algn="ctr">
              <a:defRPr sz="30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>
                <a:latin typeface="Source Han Sans CN Normal"/>
                <a:ea typeface="Source Han Sans CN Normal"/>
                <a:cs typeface="Source Han Sans CN Normal"/>
                <a:sym typeface="Source Han Sans CN Normal"/>
              </a:rPr>
              <a:t>让企业搭上</a:t>
            </a:r>
            <a:r>
              <a:rPr>
                <a:solidFill>
                  <a:srgbClr val="FFD479"/>
                </a:solidFill>
              </a:rPr>
              <a:t>科技穿梭机</a:t>
            </a:r>
            <a:endParaRPr>
              <a:solidFill>
                <a:srgbClr val="79B5F8"/>
              </a:solidFill>
            </a:endParaRPr>
          </a:p>
          <a:p>
            <a:pPr algn="ctr">
              <a:defRPr sz="30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>
                <a:latin typeface="Source Han Sans CN Normal"/>
                <a:ea typeface="Source Han Sans CN Normal"/>
                <a:cs typeface="Source Han Sans CN Normal"/>
                <a:sym typeface="Source Han Sans CN Normal"/>
              </a:rPr>
              <a:t>顺利跨越4个</a:t>
            </a:r>
            <a:r>
              <a:rPr>
                <a:solidFill>
                  <a:srgbClr val="FFD479"/>
                </a:solidFill>
              </a:rPr>
              <a:t>科技时代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为了让企业科技化跨越4个时代"/>
          <p:cNvSpPr txBox="1">
            <a:spLocks noGrp="1"/>
          </p:cNvSpPr>
          <p:nvPr>
            <p:ph type="body" sz="quarter" idx="4294967295"/>
          </p:nvPr>
        </p:nvSpPr>
        <p:spPr>
          <a:xfrm>
            <a:off x="1093216" y="558118"/>
            <a:ext cx="10418445" cy="246471"/>
          </a:xfrm>
          <a:prstGeom prst="rect">
            <a:avLst/>
          </a:prstGeom>
        </p:spPr>
        <p:txBody>
          <a:bodyPr lIns="5644" tIns="5644" rIns="5644" bIns="5644">
            <a:normAutofit fontScale="92500" lnSpcReduction="10000"/>
          </a:bodyPr>
          <a:lstStyle>
            <a:lvl1pPr algn="l" defTabSz="212795">
              <a:spcBef>
                <a:spcPts val="1500"/>
              </a:spcBef>
              <a:defRPr sz="1856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dirty="0">
                <a:solidFill>
                  <a:srgbClr val="FFFFFF">
                    <a:alpha val="83000"/>
                  </a:srgbClr>
                </a:solidFill>
              </a:rPr>
              <a:t>为了让企业科技化跨越4个时代</a:t>
            </a:r>
          </a:p>
        </p:txBody>
      </p:sp>
      <p:sp>
        <p:nvSpPr>
          <p:cNvPr id="264" name="企业数字化转型也需要跨越4个时代"/>
          <p:cNvSpPr txBox="1">
            <a:spLocks noGrp="1"/>
          </p:cNvSpPr>
          <p:nvPr>
            <p:ph type="title" idx="4294967295"/>
          </p:nvPr>
        </p:nvSpPr>
        <p:spPr>
          <a:xfrm>
            <a:off x="1093216" y="156995"/>
            <a:ext cx="7081241" cy="446457"/>
          </a:xfrm>
          <a:prstGeom prst="rect">
            <a:avLst/>
          </a:prstGeom>
        </p:spPr>
        <p:txBody>
          <a:bodyPr/>
          <a:lstStyle>
            <a:lvl1pPr>
              <a:defRPr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企业数字化转型也需要跨越4个时代</a:t>
            </a:r>
          </a:p>
        </p:txBody>
      </p:sp>
      <p:sp>
        <p:nvSpPr>
          <p:cNvPr id="265" name="线条"/>
          <p:cNvSpPr/>
          <p:nvPr/>
        </p:nvSpPr>
        <p:spPr>
          <a:xfrm>
            <a:off x="5976553" y="4964720"/>
            <a:ext cx="4705679" cy="1"/>
          </a:xfrm>
          <a:prstGeom prst="line">
            <a:avLst/>
          </a:prstGeom>
          <a:ln w="3175">
            <a:solidFill>
              <a:srgbClr val="FFFFFF"/>
            </a:solidFill>
            <a:miter lim="400000"/>
            <a:tailEnd type="triangle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6" name="线条"/>
          <p:cNvSpPr/>
          <p:nvPr/>
        </p:nvSpPr>
        <p:spPr>
          <a:xfrm flipV="1">
            <a:off x="5994267" y="1494913"/>
            <a:ext cx="1" cy="3479080"/>
          </a:xfrm>
          <a:prstGeom prst="line">
            <a:avLst/>
          </a:prstGeom>
          <a:ln w="3175">
            <a:solidFill>
              <a:srgbClr val="FFFFFF"/>
            </a:solidFill>
            <a:miter lim="400000"/>
            <a:tailEnd type="triangle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7" name="效率价值"/>
          <p:cNvSpPr txBox="1"/>
          <p:nvPr/>
        </p:nvSpPr>
        <p:spPr>
          <a:xfrm>
            <a:off x="5106383" y="1398620"/>
            <a:ext cx="882385" cy="4035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>
              <a:defRPr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效率价值</a:t>
            </a:r>
          </a:p>
        </p:txBody>
      </p:sp>
      <p:sp>
        <p:nvSpPr>
          <p:cNvPr id="268" name="科技深度"/>
          <p:cNvSpPr txBox="1"/>
          <p:nvPr/>
        </p:nvSpPr>
        <p:spPr>
          <a:xfrm>
            <a:off x="9801249" y="4997894"/>
            <a:ext cx="1224913" cy="4035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>
              <a:defRPr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科技深度</a:t>
            </a:r>
          </a:p>
        </p:txBody>
      </p:sp>
      <p:sp>
        <p:nvSpPr>
          <p:cNvPr id="307" name="连接线"/>
          <p:cNvSpPr/>
          <p:nvPr/>
        </p:nvSpPr>
        <p:spPr>
          <a:xfrm>
            <a:off x="5973750" y="1885302"/>
            <a:ext cx="4747330" cy="3039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5" extrusionOk="0">
                <a:moveTo>
                  <a:pt x="0" y="21453"/>
                </a:moveTo>
                <a:cubicBezTo>
                  <a:pt x="12430" y="21600"/>
                  <a:pt x="19630" y="14449"/>
                  <a:pt x="21600" y="0"/>
                </a:cubicBezTo>
              </a:path>
            </a:pathLst>
          </a:custGeom>
          <a:ln w="12700">
            <a:solidFill>
              <a:srgbClr val="FFFFFF"/>
            </a:solidFill>
            <a:custDash>
              <a:ds d="200000" sp="2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273" name="成组"/>
          <p:cNvGrpSpPr/>
          <p:nvPr/>
        </p:nvGrpSpPr>
        <p:grpSpPr>
          <a:xfrm>
            <a:off x="7331832" y="3945372"/>
            <a:ext cx="992683" cy="304801"/>
            <a:chOff x="0" y="0"/>
            <a:chExt cx="992682" cy="304800"/>
          </a:xfrm>
        </p:grpSpPr>
        <p:sp>
          <p:nvSpPr>
            <p:cNvPr id="270" name="矩形"/>
            <p:cNvSpPr/>
            <p:nvPr/>
          </p:nvSpPr>
          <p:spPr>
            <a:xfrm>
              <a:off x="0" y="0"/>
              <a:ext cx="992683" cy="304800"/>
            </a:xfrm>
            <a:prstGeom prst="rect">
              <a:avLst/>
            </a:prstGeom>
            <a:noFill/>
            <a:ln w="3175" cap="flat">
              <a:solidFill>
                <a:srgbClr val="F4D570"/>
              </a:solidFill>
              <a:prstDash val="solid"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1" name="成组"/>
            <p:cNvSpPr txBox="1"/>
            <p:nvPr/>
          </p:nvSpPr>
          <p:spPr>
            <a:xfrm>
              <a:off x="387779" y="19300"/>
              <a:ext cx="508199" cy="26620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ctr">
              <a:noAutofit/>
            </a:bodyPr>
            <a:lstStyle>
              <a:lvl1pPr>
                <a:defRPr sz="1000">
                  <a:solidFill>
                    <a:srgbClr val="F4D570"/>
                  </a:solidFill>
                </a:defRPr>
              </a:lvl1pPr>
            </a:lstStyle>
            <a:p>
              <a:r>
                <a:t>信息化</a:t>
              </a:r>
            </a:p>
          </p:txBody>
        </p:sp>
        <p:sp>
          <p:nvSpPr>
            <p:cNvPr id="272" name="打开的书本"/>
            <p:cNvSpPr/>
            <p:nvPr/>
          </p:nvSpPr>
          <p:spPr>
            <a:xfrm>
              <a:off x="204852" y="86717"/>
              <a:ext cx="141885" cy="131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74" y="0"/>
                  </a:moveTo>
                  <a:lnTo>
                    <a:pt x="12381" y="2366"/>
                  </a:lnTo>
                  <a:lnTo>
                    <a:pt x="12373" y="2368"/>
                  </a:lnTo>
                  <a:cubicBezTo>
                    <a:pt x="11868" y="2611"/>
                    <a:pt x="11498" y="3043"/>
                    <a:pt x="11273" y="3649"/>
                  </a:cubicBezTo>
                  <a:cubicBezTo>
                    <a:pt x="11070" y="4192"/>
                    <a:pt x="11055" y="4701"/>
                    <a:pt x="11055" y="4845"/>
                  </a:cubicBezTo>
                  <a:lnTo>
                    <a:pt x="11055" y="5127"/>
                  </a:lnTo>
                  <a:lnTo>
                    <a:pt x="20346" y="1249"/>
                  </a:lnTo>
                  <a:lnTo>
                    <a:pt x="19907" y="1017"/>
                  </a:lnTo>
                  <a:lnTo>
                    <a:pt x="11770" y="4414"/>
                  </a:lnTo>
                  <a:cubicBezTo>
                    <a:pt x="12018" y="4052"/>
                    <a:pt x="12419" y="3735"/>
                    <a:pt x="12972" y="3468"/>
                  </a:cubicBezTo>
                  <a:lnTo>
                    <a:pt x="19369" y="735"/>
                  </a:lnTo>
                  <a:lnTo>
                    <a:pt x="18934" y="505"/>
                  </a:lnTo>
                  <a:lnTo>
                    <a:pt x="12837" y="3109"/>
                  </a:lnTo>
                  <a:lnTo>
                    <a:pt x="12830" y="3113"/>
                  </a:lnTo>
                  <a:cubicBezTo>
                    <a:pt x="12227" y="3403"/>
                    <a:pt x="11780" y="3756"/>
                    <a:pt x="11494" y="4167"/>
                  </a:cubicBezTo>
                  <a:cubicBezTo>
                    <a:pt x="11607" y="3668"/>
                    <a:pt x="11876" y="3033"/>
                    <a:pt x="12515" y="2723"/>
                  </a:cubicBezTo>
                  <a:lnTo>
                    <a:pt x="18411" y="230"/>
                  </a:lnTo>
                  <a:lnTo>
                    <a:pt x="17974" y="0"/>
                  </a:lnTo>
                  <a:close/>
                  <a:moveTo>
                    <a:pt x="3633" y="2"/>
                  </a:moveTo>
                  <a:lnTo>
                    <a:pt x="3194" y="231"/>
                  </a:lnTo>
                  <a:lnTo>
                    <a:pt x="9084" y="2723"/>
                  </a:lnTo>
                  <a:cubicBezTo>
                    <a:pt x="9723" y="3033"/>
                    <a:pt x="9992" y="3668"/>
                    <a:pt x="10105" y="4167"/>
                  </a:cubicBezTo>
                  <a:cubicBezTo>
                    <a:pt x="9819" y="3756"/>
                    <a:pt x="9371" y="3403"/>
                    <a:pt x="8768" y="3113"/>
                  </a:cubicBezTo>
                  <a:lnTo>
                    <a:pt x="2670" y="507"/>
                  </a:lnTo>
                  <a:lnTo>
                    <a:pt x="2233" y="736"/>
                  </a:lnTo>
                  <a:lnTo>
                    <a:pt x="8626" y="3468"/>
                  </a:lnTo>
                  <a:cubicBezTo>
                    <a:pt x="9179" y="3735"/>
                    <a:pt x="9581" y="4051"/>
                    <a:pt x="9828" y="4414"/>
                  </a:cubicBezTo>
                  <a:lnTo>
                    <a:pt x="1694" y="1019"/>
                  </a:lnTo>
                  <a:lnTo>
                    <a:pt x="1254" y="1250"/>
                  </a:lnTo>
                  <a:lnTo>
                    <a:pt x="10543" y="5127"/>
                  </a:lnTo>
                  <a:lnTo>
                    <a:pt x="10543" y="4845"/>
                  </a:lnTo>
                  <a:cubicBezTo>
                    <a:pt x="10544" y="4701"/>
                    <a:pt x="10528" y="4192"/>
                    <a:pt x="10326" y="3649"/>
                  </a:cubicBezTo>
                  <a:cubicBezTo>
                    <a:pt x="10100" y="3043"/>
                    <a:pt x="9730" y="2611"/>
                    <a:pt x="9226" y="2368"/>
                  </a:cubicBezTo>
                  <a:lnTo>
                    <a:pt x="3633" y="2"/>
                  </a:lnTo>
                  <a:close/>
                  <a:moveTo>
                    <a:pt x="0" y="1735"/>
                  </a:moveTo>
                  <a:lnTo>
                    <a:pt x="0" y="17289"/>
                  </a:lnTo>
                  <a:lnTo>
                    <a:pt x="8756" y="20993"/>
                  </a:lnTo>
                  <a:lnTo>
                    <a:pt x="8756" y="5441"/>
                  </a:lnTo>
                  <a:lnTo>
                    <a:pt x="0" y="1735"/>
                  </a:lnTo>
                  <a:close/>
                  <a:moveTo>
                    <a:pt x="21600" y="1735"/>
                  </a:moveTo>
                  <a:lnTo>
                    <a:pt x="12844" y="5441"/>
                  </a:lnTo>
                  <a:lnTo>
                    <a:pt x="12844" y="20993"/>
                  </a:lnTo>
                  <a:lnTo>
                    <a:pt x="21600" y="17289"/>
                  </a:lnTo>
                  <a:lnTo>
                    <a:pt x="21600" y="1735"/>
                  </a:lnTo>
                  <a:close/>
                  <a:moveTo>
                    <a:pt x="9325" y="5827"/>
                  </a:moveTo>
                  <a:lnTo>
                    <a:pt x="9325" y="21600"/>
                  </a:lnTo>
                  <a:lnTo>
                    <a:pt x="12275" y="21600"/>
                  </a:lnTo>
                  <a:lnTo>
                    <a:pt x="12275" y="5827"/>
                  </a:lnTo>
                  <a:lnTo>
                    <a:pt x="9325" y="5827"/>
                  </a:lnTo>
                  <a:close/>
                </a:path>
              </a:pathLst>
            </a:custGeom>
            <a:solidFill>
              <a:srgbClr val="F4D570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74" name="云计算"/>
          <p:cNvSpPr/>
          <p:nvPr/>
        </p:nvSpPr>
        <p:spPr>
          <a:xfrm>
            <a:off x="6398672" y="3775240"/>
            <a:ext cx="677334" cy="270934"/>
          </a:xfrm>
          <a:prstGeom prst="rect">
            <a:avLst/>
          </a:prstGeom>
          <a:solidFill>
            <a:srgbClr val="6C6C6C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云计算</a:t>
            </a:r>
          </a:p>
        </p:txBody>
      </p:sp>
      <p:sp>
        <p:nvSpPr>
          <p:cNvPr id="275" name="容器云"/>
          <p:cNvSpPr/>
          <p:nvPr/>
        </p:nvSpPr>
        <p:spPr>
          <a:xfrm>
            <a:off x="6398672" y="3444133"/>
            <a:ext cx="677334" cy="270934"/>
          </a:xfrm>
          <a:prstGeom prst="rect">
            <a:avLst/>
          </a:prstGeom>
          <a:solidFill>
            <a:srgbClr val="6C6C6C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容器云</a:t>
            </a:r>
          </a:p>
        </p:txBody>
      </p:sp>
      <p:sp>
        <p:nvSpPr>
          <p:cNvPr id="276" name="云函数"/>
          <p:cNvSpPr/>
          <p:nvPr/>
        </p:nvSpPr>
        <p:spPr>
          <a:xfrm>
            <a:off x="6398672" y="3115813"/>
            <a:ext cx="677334" cy="270935"/>
          </a:xfrm>
          <a:prstGeom prst="rect">
            <a:avLst/>
          </a:prstGeom>
          <a:solidFill>
            <a:srgbClr val="6C6C6C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云函数</a:t>
            </a:r>
          </a:p>
        </p:txBody>
      </p:sp>
      <p:sp>
        <p:nvSpPr>
          <p:cNvPr id="277" name="ERP"/>
          <p:cNvSpPr/>
          <p:nvPr/>
        </p:nvSpPr>
        <p:spPr>
          <a:xfrm>
            <a:off x="7489506" y="3432397"/>
            <a:ext cx="677334" cy="270934"/>
          </a:xfrm>
          <a:prstGeom prst="rect">
            <a:avLst/>
          </a:prstGeom>
          <a:solidFill>
            <a:srgbClr val="6C6C6C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ERP</a:t>
            </a:r>
          </a:p>
        </p:txBody>
      </p:sp>
      <p:sp>
        <p:nvSpPr>
          <p:cNvPr id="278" name="OA"/>
          <p:cNvSpPr/>
          <p:nvPr/>
        </p:nvSpPr>
        <p:spPr>
          <a:xfrm>
            <a:off x="7489506" y="3104971"/>
            <a:ext cx="677334" cy="270935"/>
          </a:xfrm>
          <a:prstGeom prst="rect">
            <a:avLst/>
          </a:prstGeom>
          <a:solidFill>
            <a:srgbClr val="6C6C6C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OA</a:t>
            </a:r>
          </a:p>
        </p:txBody>
      </p:sp>
      <p:sp>
        <p:nvSpPr>
          <p:cNvPr id="279" name="POS"/>
          <p:cNvSpPr/>
          <p:nvPr/>
        </p:nvSpPr>
        <p:spPr>
          <a:xfrm>
            <a:off x="7489506" y="2777546"/>
            <a:ext cx="677334" cy="270935"/>
          </a:xfrm>
          <a:prstGeom prst="rect">
            <a:avLst/>
          </a:prstGeom>
          <a:solidFill>
            <a:srgbClr val="6C6C6C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POS</a:t>
            </a:r>
          </a:p>
        </p:txBody>
      </p:sp>
      <p:sp>
        <p:nvSpPr>
          <p:cNvPr id="280" name="会员营销"/>
          <p:cNvSpPr/>
          <p:nvPr/>
        </p:nvSpPr>
        <p:spPr>
          <a:xfrm>
            <a:off x="8572079" y="2770164"/>
            <a:ext cx="677334" cy="270934"/>
          </a:xfrm>
          <a:prstGeom prst="rect">
            <a:avLst/>
          </a:prstGeom>
          <a:solidFill>
            <a:srgbClr val="6C6C6C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会员营销</a:t>
            </a:r>
          </a:p>
        </p:txBody>
      </p:sp>
      <p:sp>
        <p:nvSpPr>
          <p:cNvPr id="281" name="点单中台"/>
          <p:cNvSpPr/>
          <p:nvPr/>
        </p:nvSpPr>
        <p:spPr>
          <a:xfrm>
            <a:off x="8572079" y="2447524"/>
            <a:ext cx="677334" cy="270934"/>
          </a:xfrm>
          <a:prstGeom prst="rect">
            <a:avLst/>
          </a:prstGeom>
          <a:solidFill>
            <a:srgbClr val="6C6C6C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点单中台</a:t>
            </a:r>
          </a:p>
        </p:txBody>
      </p:sp>
      <p:sp>
        <p:nvSpPr>
          <p:cNvPr id="282" name="数据平台"/>
          <p:cNvSpPr/>
          <p:nvPr/>
        </p:nvSpPr>
        <p:spPr>
          <a:xfrm>
            <a:off x="8572079" y="3094483"/>
            <a:ext cx="677334" cy="270935"/>
          </a:xfrm>
          <a:prstGeom prst="rect">
            <a:avLst/>
          </a:prstGeom>
          <a:solidFill>
            <a:srgbClr val="6C6C6C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数据平台</a:t>
            </a:r>
          </a:p>
        </p:txBody>
      </p:sp>
      <p:sp>
        <p:nvSpPr>
          <p:cNvPr id="283" name="???"/>
          <p:cNvSpPr/>
          <p:nvPr/>
        </p:nvSpPr>
        <p:spPr>
          <a:xfrm>
            <a:off x="9552164" y="1988473"/>
            <a:ext cx="647384" cy="270935"/>
          </a:xfrm>
          <a:prstGeom prst="rect">
            <a:avLst/>
          </a:prstGeom>
          <a:solidFill>
            <a:srgbClr val="FFFFFF">
              <a:alpha val="52215"/>
            </a:srgb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/>
          </a:lstStyle>
          <a:p>
            <a:r>
              <a:t>???</a:t>
            </a:r>
          </a:p>
        </p:txBody>
      </p:sp>
      <p:sp>
        <p:nvSpPr>
          <p:cNvPr id="284" name="共生"/>
          <p:cNvSpPr txBox="1"/>
          <p:nvPr/>
        </p:nvSpPr>
        <p:spPr>
          <a:xfrm>
            <a:off x="6542605" y="1336667"/>
            <a:ext cx="362656" cy="2610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b="0"/>
            </a:lvl1pPr>
          </a:lstStyle>
          <a:p>
            <a:r>
              <a:t>共生</a:t>
            </a:r>
          </a:p>
        </p:txBody>
      </p:sp>
      <p:sp>
        <p:nvSpPr>
          <p:cNvPr id="285" name="共研"/>
          <p:cNvSpPr txBox="1"/>
          <p:nvPr/>
        </p:nvSpPr>
        <p:spPr>
          <a:xfrm>
            <a:off x="8716012" y="1336667"/>
            <a:ext cx="362656" cy="2610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b="0"/>
            </a:lvl1pPr>
          </a:lstStyle>
          <a:p>
            <a:r>
              <a:t>共研</a:t>
            </a:r>
          </a:p>
        </p:txBody>
      </p:sp>
      <p:sp>
        <p:nvSpPr>
          <p:cNvPr id="286" name="共同探索"/>
          <p:cNvSpPr txBox="1"/>
          <p:nvPr/>
        </p:nvSpPr>
        <p:spPr>
          <a:xfrm>
            <a:off x="9511789" y="1336667"/>
            <a:ext cx="667456" cy="2610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b="0"/>
            </a:lvl1pPr>
          </a:lstStyle>
          <a:p>
            <a:r>
              <a:t>共同探索</a:t>
            </a:r>
          </a:p>
        </p:txBody>
      </p:sp>
      <p:sp>
        <p:nvSpPr>
          <p:cNvPr id="287" name="矩形"/>
          <p:cNvSpPr/>
          <p:nvPr/>
        </p:nvSpPr>
        <p:spPr>
          <a:xfrm>
            <a:off x="863122" y="224466"/>
            <a:ext cx="115148" cy="564445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8" name="顺应科技的发展，作为一家品牌公司，…"/>
          <p:cNvSpPr txBox="1"/>
          <p:nvPr/>
        </p:nvSpPr>
        <p:spPr>
          <a:xfrm>
            <a:off x="1289075" y="3114174"/>
            <a:ext cx="4458462" cy="11590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/>
          <a:lstStyle/>
          <a:p>
            <a:pPr>
              <a:lnSpc>
                <a:spcPct val="120000"/>
              </a:lnSpc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顺应科技的发展，作为一家品牌公司，</a:t>
            </a:r>
          </a:p>
          <a:p>
            <a:pPr>
              <a:lnSpc>
                <a:spcPct val="120000"/>
              </a:lnSpc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同样需要跨越4个时代，</a:t>
            </a:r>
          </a:p>
          <a:p>
            <a:pPr>
              <a:lnSpc>
                <a:spcPct val="120000"/>
              </a:lnSpc>
              <a:defRPr b="0" u="sng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u="none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rPr>
              <a:t>共生、共赢、共研、共同探索</a:t>
            </a:r>
            <a:r>
              <a:rPr u="none"/>
              <a:t>，</a:t>
            </a:r>
          </a:p>
          <a:p>
            <a:pPr>
              <a:lnSpc>
                <a:spcPct val="120000"/>
              </a:lnSpc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也是产业企业与科技企业的永恒主题。</a:t>
            </a:r>
          </a:p>
        </p:txBody>
      </p:sp>
      <p:sp>
        <p:nvSpPr>
          <p:cNvPr id="289" name="线条"/>
          <p:cNvSpPr/>
          <p:nvPr/>
        </p:nvSpPr>
        <p:spPr>
          <a:xfrm>
            <a:off x="6737338" y="1656469"/>
            <a:ext cx="1" cy="1402853"/>
          </a:xfrm>
          <a:prstGeom prst="line">
            <a:avLst/>
          </a:prstGeom>
          <a:ln w="3175">
            <a:solidFill>
              <a:srgbClr val="FFFFFF"/>
            </a:solidFill>
            <a:miter lim="400000"/>
            <a:tailEnd type="triangle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0" name="共赢"/>
          <p:cNvSpPr txBox="1"/>
          <p:nvPr/>
        </p:nvSpPr>
        <p:spPr>
          <a:xfrm>
            <a:off x="7633440" y="1336667"/>
            <a:ext cx="362656" cy="2610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b="0"/>
            </a:lvl1pPr>
          </a:lstStyle>
          <a:p>
            <a:r>
              <a:t>共赢</a:t>
            </a:r>
          </a:p>
        </p:txBody>
      </p:sp>
      <p:sp>
        <p:nvSpPr>
          <p:cNvPr id="291" name="线条"/>
          <p:cNvSpPr/>
          <p:nvPr/>
        </p:nvSpPr>
        <p:spPr>
          <a:xfrm>
            <a:off x="7828173" y="1665692"/>
            <a:ext cx="1" cy="1054469"/>
          </a:xfrm>
          <a:prstGeom prst="line">
            <a:avLst/>
          </a:prstGeom>
          <a:ln w="3175">
            <a:solidFill>
              <a:srgbClr val="FFFFFF"/>
            </a:solidFill>
            <a:miter lim="400000"/>
            <a:tailEnd type="triangle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2" name="线条"/>
          <p:cNvSpPr/>
          <p:nvPr/>
        </p:nvSpPr>
        <p:spPr>
          <a:xfrm>
            <a:off x="8855596" y="1640558"/>
            <a:ext cx="1" cy="766469"/>
          </a:xfrm>
          <a:prstGeom prst="line">
            <a:avLst/>
          </a:prstGeom>
          <a:ln w="3175">
            <a:solidFill>
              <a:srgbClr val="FFFFFF"/>
            </a:solidFill>
            <a:miter lim="400000"/>
            <a:tailEnd type="triangle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3" name="线条"/>
          <p:cNvSpPr/>
          <p:nvPr/>
        </p:nvSpPr>
        <p:spPr>
          <a:xfrm>
            <a:off x="9875855" y="1617382"/>
            <a:ext cx="1" cy="270934"/>
          </a:xfrm>
          <a:prstGeom prst="line">
            <a:avLst/>
          </a:prstGeom>
          <a:ln w="3175">
            <a:solidFill>
              <a:srgbClr val="FFFFFF"/>
            </a:solidFill>
            <a:miter lim="400000"/>
            <a:tailEnd type="triangle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4" name="你会为了卖一个灯泡去建一个发电站吗？"/>
          <p:cNvSpPr txBox="1"/>
          <p:nvPr/>
        </p:nvSpPr>
        <p:spPr>
          <a:xfrm>
            <a:off x="1289075" y="4516925"/>
            <a:ext cx="4458462" cy="5644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/>
          <a:lstStyle>
            <a:lvl1pPr>
              <a:defRPr sz="1400" b="0" u="sng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你会为了卖一个灯泡去建一个发电站吗？</a:t>
            </a:r>
          </a:p>
        </p:txBody>
      </p:sp>
      <p:grpSp>
        <p:nvGrpSpPr>
          <p:cNvPr id="298" name="成组"/>
          <p:cNvGrpSpPr/>
          <p:nvPr/>
        </p:nvGrpSpPr>
        <p:grpSpPr>
          <a:xfrm>
            <a:off x="6240998" y="4261880"/>
            <a:ext cx="992683" cy="304801"/>
            <a:chOff x="0" y="0"/>
            <a:chExt cx="992682" cy="304800"/>
          </a:xfrm>
        </p:grpSpPr>
        <p:sp>
          <p:nvSpPr>
            <p:cNvPr id="295" name="电脑"/>
            <p:cNvSpPr/>
            <p:nvPr/>
          </p:nvSpPr>
          <p:spPr>
            <a:xfrm>
              <a:off x="160165" y="86717"/>
              <a:ext cx="162786" cy="131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rgbClr val="F4D570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6" name="矩形"/>
            <p:cNvSpPr/>
            <p:nvPr/>
          </p:nvSpPr>
          <p:spPr>
            <a:xfrm>
              <a:off x="0" y="0"/>
              <a:ext cx="992683" cy="304800"/>
            </a:xfrm>
            <a:prstGeom prst="rect">
              <a:avLst/>
            </a:prstGeom>
            <a:noFill/>
            <a:ln w="3175" cap="flat">
              <a:solidFill>
                <a:srgbClr val="F4D570"/>
              </a:solidFill>
              <a:prstDash val="solid"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7" name="成组"/>
            <p:cNvSpPr txBox="1"/>
            <p:nvPr/>
          </p:nvSpPr>
          <p:spPr>
            <a:xfrm>
              <a:off x="388402" y="15177"/>
              <a:ext cx="523943" cy="27444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ctr">
              <a:noAutofit/>
            </a:bodyPr>
            <a:lstStyle>
              <a:lvl1pPr>
                <a:defRPr sz="1000" b="0">
                  <a:solidFill>
                    <a:srgbClr val="F4D57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t>设施化</a:t>
              </a:r>
            </a:p>
          </p:txBody>
        </p:sp>
      </p:grpSp>
      <p:grpSp>
        <p:nvGrpSpPr>
          <p:cNvPr id="302" name="成组"/>
          <p:cNvGrpSpPr/>
          <p:nvPr/>
        </p:nvGrpSpPr>
        <p:grpSpPr>
          <a:xfrm>
            <a:off x="8414404" y="3638515"/>
            <a:ext cx="992683" cy="304801"/>
            <a:chOff x="0" y="0"/>
            <a:chExt cx="992682" cy="304800"/>
          </a:xfrm>
        </p:grpSpPr>
        <p:sp>
          <p:nvSpPr>
            <p:cNvPr id="299" name="矩形"/>
            <p:cNvSpPr/>
            <p:nvPr/>
          </p:nvSpPr>
          <p:spPr>
            <a:xfrm>
              <a:off x="0" y="0"/>
              <a:ext cx="992683" cy="304800"/>
            </a:xfrm>
            <a:prstGeom prst="rect">
              <a:avLst/>
            </a:prstGeom>
            <a:noFill/>
            <a:ln w="3175" cap="flat">
              <a:solidFill>
                <a:srgbClr val="F4D570"/>
              </a:solidFill>
              <a:prstDash val="solid"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0" name="成组"/>
            <p:cNvSpPr txBox="1"/>
            <p:nvPr/>
          </p:nvSpPr>
          <p:spPr>
            <a:xfrm>
              <a:off x="420754" y="47624"/>
              <a:ext cx="493119" cy="20955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ctr">
              <a:noAutofit/>
            </a:bodyPr>
            <a:lstStyle>
              <a:lvl1pPr>
                <a:defRPr sz="1000">
                  <a:solidFill>
                    <a:srgbClr val="F4D570"/>
                  </a:solidFill>
                </a:defRPr>
              </a:lvl1pPr>
            </a:lstStyle>
            <a:p>
              <a:r>
                <a:t>数字化</a:t>
              </a:r>
            </a:p>
          </p:txBody>
        </p:sp>
        <p:sp>
          <p:nvSpPr>
            <p:cNvPr id="301" name="云"/>
            <p:cNvSpPr/>
            <p:nvPr/>
          </p:nvSpPr>
          <p:spPr>
            <a:xfrm>
              <a:off x="171877" y="87630"/>
              <a:ext cx="214950" cy="129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F4D570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306" name="成组"/>
          <p:cNvGrpSpPr/>
          <p:nvPr/>
        </p:nvGrpSpPr>
        <p:grpSpPr>
          <a:xfrm>
            <a:off x="9379515" y="2369884"/>
            <a:ext cx="992683" cy="304801"/>
            <a:chOff x="0" y="0"/>
            <a:chExt cx="992682" cy="304800"/>
          </a:xfrm>
        </p:grpSpPr>
        <p:sp>
          <p:nvSpPr>
            <p:cNvPr id="303" name="机器人"/>
            <p:cNvSpPr/>
            <p:nvPr/>
          </p:nvSpPr>
          <p:spPr>
            <a:xfrm>
              <a:off x="199586" y="58253"/>
              <a:ext cx="129541" cy="193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7636" y="0"/>
                  </a:moveTo>
                  <a:cubicBezTo>
                    <a:pt x="7308" y="0"/>
                    <a:pt x="7042" y="178"/>
                    <a:pt x="7042" y="398"/>
                  </a:cubicBezTo>
                  <a:lnTo>
                    <a:pt x="7042" y="1269"/>
                  </a:lnTo>
                  <a:cubicBezTo>
                    <a:pt x="7042" y="1360"/>
                    <a:pt x="6932" y="1434"/>
                    <a:pt x="6796" y="1434"/>
                  </a:cubicBezTo>
                  <a:lnTo>
                    <a:pt x="6444" y="1434"/>
                  </a:lnTo>
                  <a:cubicBezTo>
                    <a:pt x="6308" y="1434"/>
                    <a:pt x="6197" y="1509"/>
                    <a:pt x="6197" y="1600"/>
                  </a:cubicBezTo>
                  <a:lnTo>
                    <a:pt x="6197" y="2450"/>
                  </a:lnTo>
                  <a:cubicBezTo>
                    <a:pt x="6197" y="2541"/>
                    <a:pt x="6308" y="2614"/>
                    <a:pt x="6444" y="2614"/>
                  </a:cubicBezTo>
                  <a:lnTo>
                    <a:pt x="6796" y="2614"/>
                  </a:lnTo>
                  <a:cubicBezTo>
                    <a:pt x="6932" y="2614"/>
                    <a:pt x="7042" y="2688"/>
                    <a:pt x="7042" y="2779"/>
                  </a:cubicBezTo>
                  <a:lnTo>
                    <a:pt x="7042" y="4048"/>
                  </a:lnTo>
                  <a:lnTo>
                    <a:pt x="4708" y="4048"/>
                  </a:lnTo>
                  <a:cubicBezTo>
                    <a:pt x="4373" y="4048"/>
                    <a:pt x="4102" y="4230"/>
                    <a:pt x="4102" y="4455"/>
                  </a:cubicBezTo>
                  <a:lnTo>
                    <a:pt x="4102" y="5592"/>
                  </a:lnTo>
                  <a:lnTo>
                    <a:pt x="3470" y="5592"/>
                  </a:lnTo>
                  <a:lnTo>
                    <a:pt x="3470" y="5197"/>
                  </a:lnTo>
                  <a:cubicBezTo>
                    <a:pt x="3470" y="5006"/>
                    <a:pt x="3238" y="4850"/>
                    <a:pt x="2952" y="4850"/>
                  </a:cubicBezTo>
                  <a:lnTo>
                    <a:pt x="575" y="4850"/>
                  </a:lnTo>
                  <a:cubicBezTo>
                    <a:pt x="289" y="4850"/>
                    <a:pt x="57" y="5006"/>
                    <a:pt x="57" y="5197"/>
                  </a:cubicBezTo>
                  <a:lnTo>
                    <a:pt x="57" y="9364"/>
                  </a:lnTo>
                  <a:cubicBezTo>
                    <a:pt x="57" y="9530"/>
                    <a:pt x="233" y="9669"/>
                    <a:pt x="464" y="9703"/>
                  </a:cubicBezTo>
                  <a:lnTo>
                    <a:pt x="464" y="10395"/>
                  </a:lnTo>
                  <a:cubicBezTo>
                    <a:pt x="233" y="10429"/>
                    <a:pt x="57" y="10568"/>
                    <a:pt x="57" y="10734"/>
                  </a:cubicBezTo>
                  <a:lnTo>
                    <a:pt x="57" y="13326"/>
                  </a:lnTo>
                  <a:cubicBezTo>
                    <a:pt x="57" y="13518"/>
                    <a:pt x="290" y="13672"/>
                    <a:pt x="575" y="13672"/>
                  </a:cubicBezTo>
                  <a:lnTo>
                    <a:pt x="771" y="13672"/>
                  </a:lnTo>
                  <a:lnTo>
                    <a:pt x="117" y="14205"/>
                  </a:lnTo>
                  <a:cubicBezTo>
                    <a:pt x="10" y="14293"/>
                    <a:pt x="-27" y="14412"/>
                    <a:pt x="19" y="14521"/>
                  </a:cubicBezTo>
                  <a:lnTo>
                    <a:pt x="480" y="15614"/>
                  </a:lnTo>
                  <a:cubicBezTo>
                    <a:pt x="506" y="15676"/>
                    <a:pt x="590" y="15719"/>
                    <a:pt x="686" y="15719"/>
                  </a:cubicBezTo>
                  <a:lnTo>
                    <a:pt x="1020" y="15719"/>
                  </a:lnTo>
                  <a:cubicBezTo>
                    <a:pt x="1138" y="15719"/>
                    <a:pt x="1234" y="15655"/>
                    <a:pt x="1234" y="15576"/>
                  </a:cubicBezTo>
                  <a:lnTo>
                    <a:pt x="1234" y="14788"/>
                  </a:lnTo>
                  <a:cubicBezTo>
                    <a:pt x="1234" y="14591"/>
                    <a:pt x="1472" y="14431"/>
                    <a:pt x="1765" y="14431"/>
                  </a:cubicBezTo>
                  <a:cubicBezTo>
                    <a:pt x="2058" y="14431"/>
                    <a:pt x="2293" y="14591"/>
                    <a:pt x="2293" y="14788"/>
                  </a:cubicBezTo>
                  <a:lnTo>
                    <a:pt x="2293" y="15576"/>
                  </a:lnTo>
                  <a:cubicBezTo>
                    <a:pt x="2293" y="15655"/>
                    <a:pt x="2389" y="15719"/>
                    <a:pt x="2507" y="15719"/>
                  </a:cubicBezTo>
                  <a:lnTo>
                    <a:pt x="2842" y="15719"/>
                  </a:lnTo>
                  <a:cubicBezTo>
                    <a:pt x="2937" y="15719"/>
                    <a:pt x="3022" y="15676"/>
                    <a:pt x="3048" y="15614"/>
                  </a:cubicBezTo>
                  <a:lnTo>
                    <a:pt x="3508" y="14521"/>
                  </a:lnTo>
                  <a:cubicBezTo>
                    <a:pt x="3554" y="14412"/>
                    <a:pt x="3518" y="14293"/>
                    <a:pt x="3410" y="14205"/>
                  </a:cubicBezTo>
                  <a:lnTo>
                    <a:pt x="2756" y="13672"/>
                  </a:lnTo>
                  <a:lnTo>
                    <a:pt x="2952" y="13672"/>
                  </a:lnTo>
                  <a:cubicBezTo>
                    <a:pt x="3238" y="13672"/>
                    <a:pt x="3470" y="13518"/>
                    <a:pt x="3470" y="13326"/>
                  </a:cubicBezTo>
                  <a:lnTo>
                    <a:pt x="3470" y="10734"/>
                  </a:lnTo>
                  <a:cubicBezTo>
                    <a:pt x="3470" y="10568"/>
                    <a:pt x="3297" y="10429"/>
                    <a:pt x="3065" y="10395"/>
                  </a:cubicBezTo>
                  <a:lnTo>
                    <a:pt x="3065" y="9703"/>
                  </a:lnTo>
                  <a:cubicBezTo>
                    <a:pt x="3297" y="9669"/>
                    <a:pt x="3470" y="9530"/>
                    <a:pt x="3470" y="9364"/>
                  </a:cubicBezTo>
                  <a:lnTo>
                    <a:pt x="3470" y="7843"/>
                  </a:lnTo>
                  <a:lnTo>
                    <a:pt x="4102" y="7843"/>
                  </a:lnTo>
                  <a:lnTo>
                    <a:pt x="4102" y="13265"/>
                  </a:lnTo>
                  <a:cubicBezTo>
                    <a:pt x="4102" y="13490"/>
                    <a:pt x="4373" y="13672"/>
                    <a:pt x="4708" y="13672"/>
                  </a:cubicBezTo>
                  <a:lnTo>
                    <a:pt x="5367" y="13672"/>
                  </a:lnTo>
                  <a:lnTo>
                    <a:pt x="5367" y="19636"/>
                  </a:lnTo>
                  <a:cubicBezTo>
                    <a:pt x="5367" y="19764"/>
                    <a:pt x="5302" y="19890"/>
                    <a:pt x="5186" y="19992"/>
                  </a:cubicBezTo>
                  <a:lnTo>
                    <a:pt x="4326" y="20751"/>
                  </a:lnTo>
                  <a:cubicBezTo>
                    <a:pt x="4210" y="20853"/>
                    <a:pt x="4145" y="20979"/>
                    <a:pt x="4145" y="21107"/>
                  </a:cubicBezTo>
                  <a:lnTo>
                    <a:pt x="4145" y="21327"/>
                  </a:lnTo>
                  <a:cubicBezTo>
                    <a:pt x="4145" y="21477"/>
                    <a:pt x="4328" y="21600"/>
                    <a:pt x="4552" y="21600"/>
                  </a:cubicBezTo>
                  <a:lnTo>
                    <a:pt x="9040" y="21600"/>
                  </a:lnTo>
                  <a:cubicBezTo>
                    <a:pt x="9264" y="21600"/>
                    <a:pt x="9447" y="21477"/>
                    <a:pt x="9447" y="21327"/>
                  </a:cubicBezTo>
                  <a:lnTo>
                    <a:pt x="9447" y="13672"/>
                  </a:lnTo>
                  <a:lnTo>
                    <a:pt x="12099" y="13672"/>
                  </a:lnTo>
                  <a:lnTo>
                    <a:pt x="12099" y="21327"/>
                  </a:lnTo>
                  <a:cubicBezTo>
                    <a:pt x="12099" y="21477"/>
                    <a:pt x="12282" y="21600"/>
                    <a:pt x="12506" y="21600"/>
                  </a:cubicBezTo>
                  <a:lnTo>
                    <a:pt x="16994" y="21600"/>
                  </a:lnTo>
                  <a:cubicBezTo>
                    <a:pt x="17218" y="21600"/>
                    <a:pt x="17399" y="21477"/>
                    <a:pt x="17399" y="21327"/>
                  </a:cubicBezTo>
                  <a:lnTo>
                    <a:pt x="17399" y="21107"/>
                  </a:lnTo>
                  <a:cubicBezTo>
                    <a:pt x="17399" y="20979"/>
                    <a:pt x="17336" y="20853"/>
                    <a:pt x="17220" y="20751"/>
                  </a:cubicBezTo>
                  <a:lnTo>
                    <a:pt x="16357" y="19992"/>
                  </a:lnTo>
                  <a:cubicBezTo>
                    <a:pt x="16241" y="19890"/>
                    <a:pt x="16179" y="19764"/>
                    <a:pt x="16179" y="19636"/>
                  </a:cubicBezTo>
                  <a:lnTo>
                    <a:pt x="16179" y="13672"/>
                  </a:lnTo>
                  <a:lnTo>
                    <a:pt x="16838" y="13672"/>
                  </a:lnTo>
                  <a:cubicBezTo>
                    <a:pt x="17173" y="13672"/>
                    <a:pt x="17444" y="13490"/>
                    <a:pt x="17444" y="13265"/>
                  </a:cubicBezTo>
                  <a:lnTo>
                    <a:pt x="17444" y="7843"/>
                  </a:lnTo>
                  <a:lnTo>
                    <a:pt x="18075" y="7843"/>
                  </a:lnTo>
                  <a:lnTo>
                    <a:pt x="18075" y="9364"/>
                  </a:lnTo>
                  <a:cubicBezTo>
                    <a:pt x="18075" y="9530"/>
                    <a:pt x="18249" y="9669"/>
                    <a:pt x="18480" y="9703"/>
                  </a:cubicBezTo>
                  <a:lnTo>
                    <a:pt x="18480" y="10395"/>
                  </a:lnTo>
                  <a:cubicBezTo>
                    <a:pt x="18249" y="10429"/>
                    <a:pt x="18075" y="10568"/>
                    <a:pt x="18075" y="10734"/>
                  </a:cubicBezTo>
                  <a:lnTo>
                    <a:pt x="18075" y="13326"/>
                  </a:lnTo>
                  <a:cubicBezTo>
                    <a:pt x="18075" y="13518"/>
                    <a:pt x="18308" y="13672"/>
                    <a:pt x="18594" y="13672"/>
                  </a:cubicBezTo>
                  <a:lnTo>
                    <a:pt x="18790" y="13672"/>
                  </a:lnTo>
                  <a:lnTo>
                    <a:pt x="18136" y="14205"/>
                  </a:lnTo>
                  <a:cubicBezTo>
                    <a:pt x="18028" y="14293"/>
                    <a:pt x="17991" y="14412"/>
                    <a:pt x="18038" y="14521"/>
                  </a:cubicBezTo>
                  <a:lnTo>
                    <a:pt x="18498" y="15614"/>
                  </a:lnTo>
                  <a:cubicBezTo>
                    <a:pt x="18524" y="15676"/>
                    <a:pt x="18609" y="15719"/>
                    <a:pt x="18704" y="15719"/>
                  </a:cubicBezTo>
                  <a:lnTo>
                    <a:pt x="19039" y="15719"/>
                  </a:lnTo>
                  <a:cubicBezTo>
                    <a:pt x="19157" y="15719"/>
                    <a:pt x="19250" y="15655"/>
                    <a:pt x="19250" y="15576"/>
                  </a:cubicBezTo>
                  <a:lnTo>
                    <a:pt x="19250" y="14788"/>
                  </a:lnTo>
                  <a:cubicBezTo>
                    <a:pt x="19250" y="14591"/>
                    <a:pt x="19488" y="14431"/>
                    <a:pt x="19781" y="14431"/>
                  </a:cubicBezTo>
                  <a:cubicBezTo>
                    <a:pt x="20074" y="14431"/>
                    <a:pt x="20312" y="14591"/>
                    <a:pt x="20312" y="14788"/>
                  </a:cubicBezTo>
                  <a:lnTo>
                    <a:pt x="20312" y="15576"/>
                  </a:lnTo>
                  <a:cubicBezTo>
                    <a:pt x="20312" y="15655"/>
                    <a:pt x="20408" y="15719"/>
                    <a:pt x="20525" y="15719"/>
                  </a:cubicBezTo>
                  <a:lnTo>
                    <a:pt x="20860" y="15719"/>
                  </a:lnTo>
                  <a:cubicBezTo>
                    <a:pt x="20955" y="15719"/>
                    <a:pt x="21038" y="15676"/>
                    <a:pt x="21064" y="15614"/>
                  </a:cubicBezTo>
                  <a:lnTo>
                    <a:pt x="21527" y="14521"/>
                  </a:lnTo>
                  <a:cubicBezTo>
                    <a:pt x="21573" y="14412"/>
                    <a:pt x="21536" y="14293"/>
                    <a:pt x="21429" y="14205"/>
                  </a:cubicBezTo>
                  <a:lnTo>
                    <a:pt x="20775" y="13672"/>
                  </a:lnTo>
                  <a:lnTo>
                    <a:pt x="20971" y="13672"/>
                  </a:lnTo>
                  <a:cubicBezTo>
                    <a:pt x="21256" y="13672"/>
                    <a:pt x="21489" y="13518"/>
                    <a:pt x="21489" y="13326"/>
                  </a:cubicBezTo>
                  <a:lnTo>
                    <a:pt x="21489" y="10734"/>
                  </a:lnTo>
                  <a:cubicBezTo>
                    <a:pt x="21489" y="10568"/>
                    <a:pt x="21313" y="10429"/>
                    <a:pt x="21081" y="10395"/>
                  </a:cubicBezTo>
                  <a:lnTo>
                    <a:pt x="21081" y="9703"/>
                  </a:lnTo>
                  <a:cubicBezTo>
                    <a:pt x="21313" y="9669"/>
                    <a:pt x="21489" y="9530"/>
                    <a:pt x="21489" y="9364"/>
                  </a:cubicBezTo>
                  <a:lnTo>
                    <a:pt x="21489" y="5197"/>
                  </a:lnTo>
                  <a:cubicBezTo>
                    <a:pt x="21489" y="5006"/>
                    <a:pt x="21256" y="4850"/>
                    <a:pt x="20971" y="4850"/>
                  </a:cubicBezTo>
                  <a:lnTo>
                    <a:pt x="18594" y="4850"/>
                  </a:lnTo>
                  <a:cubicBezTo>
                    <a:pt x="18308" y="4850"/>
                    <a:pt x="18075" y="5006"/>
                    <a:pt x="18075" y="5197"/>
                  </a:cubicBezTo>
                  <a:lnTo>
                    <a:pt x="18075" y="5592"/>
                  </a:lnTo>
                  <a:lnTo>
                    <a:pt x="17444" y="5592"/>
                  </a:lnTo>
                  <a:lnTo>
                    <a:pt x="17444" y="4455"/>
                  </a:lnTo>
                  <a:cubicBezTo>
                    <a:pt x="17444" y="4230"/>
                    <a:pt x="17173" y="4048"/>
                    <a:pt x="16838" y="4048"/>
                  </a:cubicBezTo>
                  <a:lnTo>
                    <a:pt x="14503" y="4048"/>
                  </a:lnTo>
                  <a:lnTo>
                    <a:pt x="14503" y="2779"/>
                  </a:lnTo>
                  <a:cubicBezTo>
                    <a:pt x="14503" y="2688"/>
                    <a:pt x="14614" y="2614"/>
                    <a:pt x="14750" y="2614"/>
                  </a:cubicBezTo>
                  <a:lnTo>
                    <a:pt x="15102" y="2614"/>
                  </a:lnTo>
                  <a:cubicBezTo>
                    <a:pt x="15238" y="2614"/>
                    <a:pt x="15349" y="2541"/>
                    <a:pt x="15349" y="2450"/>
                  </a:cubicBezTo>
                  <a:lnTo>
                    <a:pt x="15349" y="1600"/>
                  </a:lnTo>
                  <a:cubicBezTo>
                    <a:pt x="15349" y="1509"/>
                    <a:pt x="15238" y="1434"/>
                    <a:pt x="15102" y="1434"/>
                  </a:cubicBezTo>
                  <a:lnTo>
                    <a:pt x="14750" y="1434"/>
                  </a:lnTo>
                  <a:cubicBezTo>
                    <a:pt x="14614" y="1434"/>
                    <a:pt x="14503" y="1360"/>
                    <a:pt x="14503" y="1269"/>
                  </a:cubicBezTo>
                  <a:lnTo>
                    <a:pt x="14503" y="398"/>
                  </a:lnTo>
                  <a:cubicBezTo>
                    <a:pt x="14503" y="178"/>
                    <a:pt x="14238" y="0"/>
                    <a:pt x="13910" y="0"/>
                  </a:cubicBezTo>
                  <a:lnTo>
                    <a:pt x="7636" y="0"/>
                  </a:lnTo>
                  <a:close/>
                  <a:moveTo>
                    <a:pt x="9228" y="1434"/>
                  </a:moveTo>
                  <a:cubicBezTo>
                    <a:pt x="9713" y="1434"/>
                    <a:pt x="10106" y="1700"/>
                    <a:pt x="10106" y="2025"/>
                  </a:cubicBezTo>
                  <a:cubicBezTo>
                    <a:pt x="10106" y="2350"/>
                    <a:pt x="9713" y="2614"/>
                    <a:pt x="9228" y="2614"/>
                  </a:cubicBezTo>
                  <a:cubicBezTo>
                    <a:pt x="8743" y="2614"/>
                    <a:pt x="8351" y="2350"/>
                    <a:pt x="8351" y="2025"/>
                  </a:cubicBezTo>
                  <a:cubicBezTo>
                    <a:pt x="8351" y="1700"/>
                    <a:pt x="8743" y="1434"/>
                    <a:pt x="9228" y="1434"/>
                  </a:cubicBezTo>
                  <a:close/>
                  <a:moveTo>
                    <a:pt x="12317" y="1434"/>
                  </a:moveTo>
                  <a:cubicBezTo>
                    <a:pt x="12802" y="1434"/>
                    <a:pt x="13195" y="1700"/>
                    <a:pt x="13195" y="2025"/>
                  </a:cubicBezTo>
                  <a:cubicBezTo>
                    <a:pt x="13195" y="2350"/>
                    <a:pt x="12802" y="2614"/>
                    <a:pt x="12317" y="2614"/>
                  </a:cubicBezTo>
                  <a:cubicBezTo>
                    <a:pt x="11832" y="2614"/>
                    <a:pt x="11440" y="2350"/>
                    <a:pt x="11440" y="2025"/>
                  </a:cubicBezTo>
                  <a:cubicBezTo>
                    <a:pt x="11440" y="1700"/>
                    <a:pt x="11832" y="1434"/>
                    <a:pt x="12317" y="1434"/>
                  </a:cubicBezTo>
                  <a:close/>
                  <a:moveTo>
                    <a:pt x="8091" y="5474"/>
                  </a:moveTo>
                  <a:lnTo>
                    <a:pt x="13454" y="5474"/>
                  </a:lnTo>
                  <a:lnTo>
                    <a:pt x="13454" y="7795"/>
                  </a:lnTo>
                  <a:lnTo>
                    <a:pt x="8091" y="7795"/>
                  </a:lnTo>
                  <a:lnTo>
                    <a:pt x="8091" y="5474"/>
                  </a:lnTo>
                  <a:close/>
                  <a:moveTo>
                    <a:pt x="8688" y="8716"/>
                  </a:moveTo>
                  <a:cubicBezTo>
                    <a:pt x="9016" y="8716"/>
                    <a:pt x="9281" y="8895"/>
                    <a:pt x="9281" y="9116"/>
                  </a:cubicBezTo>
                  <a:cubicBezTo>
                    <a:pt x="9281" y="9336"/>
                    <a:pt x="9016" y="9514"/>
                    <a:pt x="8688" y="9514"/>
                  </a:cubicBezTo>
                  <a:cubicBezTo>
                    <a:pt x="8359" y="9514"/>
                    <a:pt x="8091" y="9336"/>
                    <a:pt x="8091" y="9116"/>
                  </a:cubicBezTo>
                  <a:cubicBezTo>
                    <a:pt x="8091" y="8895"/>
                    <a:pt x="8359" y="8716"/>
                    <a:pt x="8688" y="8716"/>
                  </a:cubicBezTo>
                  <a:close/>
                  <a:moveTo>
                    <a:pt x="10773" y="8716"/>
                  </a:moveTo>
                  <a:cubicBezTo>
                    <a:pt x="11102" y="8716"/>
                    <a:pt x="11369" y="8895"/>
                    <a:pt x="11369" y="9116"/>
                  </a:cubicBezTo>
                  <a:cubicBezTo>
                    <a:pt x="11369" y="9336"/>
                    <a:pt x="11102" y="9514"/>
                    <a:pt x="10773" y="9514"/>
                  </a:cubicBezTo>
                  <a:cubicBezTo>
                    <a:pt x="10444" y="9514"/>
                    <a:pt x="10177" y="9336"/>
                    <a:pt x="10177" y="9116"/>
                  </a:cubicBezTo>
                  <a:cubicBezTo>
                    <a:pt x="10177" y="8895"/>
                    <a:pt x="10444" y="8716"/>
                    <a:pt x="10773" y="8716"/>
                  </a:cubicBezTo>
                  <a:close/>
                  <a:moveTo>
                    <a:pt x="12858" y="8716"/>
                  </a:moveTo>
                  <a:cubicBezTo>
                    <a:pt x="13187" y="8716"/>
                    <a:pt x="13454" y="8895"/>
                    <a:pt x="13454" y="9116"/>
                  </a:cubicBezTo>
                  <a:cubicBezTo>
                    <a:pt x="13454" y="9336"/>
                    <a:pt x="13187" y="9514"/>
                    <a:pt x="12858" y="9514"/>
                  </a:cubicBezTo>
                  <a:cubicBezTo>
                    <a:pt x="12530" y="9514"/>
                    <a:pt x="12265" y="9336"/>
                    <a:pt x="12265" y="9116"/>
                  </a:cubicBezTo>
                  <a:cubicBezTo>
                    <a:pt x="12265" y="8895"/>
                    <a:pt x="12530" y="8716"/>
                    <a:pt x="12858" y="8716"/>
                  </a:cubicBezTo>
                  <a:close/>
                  <a:moveTo>
                    <a:pt x="10773" y="10277"/>
                  </a:moveTo>
                  <a:cubicBezTo>
                    <a:pt x="11801" y="10277"/>
                    <a:pt x="12768" y="10545"/>
                    <a:pt x="13495" y="11033"/>
                  </a:cubicBezTo>
                  <a:lnTo>
                    <a:pt x="11917" y="12093"/>
                  </a:lnTo>
                  <a:cubicBezTo>
                    <a:pt x="11612" y="11888"/>
                    <a:pt x="11205" y="11774"/>
                    <a:pt x="10773" y="11774"/>
                  </a:cubicBezTo>
                  <a:cubicBezTo>
                    <a:pt x="10341" y="11774"/>
                    <a:pt x="9934" y="11888"/>
                    <a:pt x="9628" y="12093"/>
                  </a:cubicBezTo>
                  <a:lnTo>
                    <a:pt x="8051" y="11033"/>
                  </a:lnTo>
                  <a:cubicBezTo>
                    <a:pt x="8778" y="10545"/>
                    <a:pt x="9745" y="10277"/>
                    <a:pt x="10773" y="10277"/>
                  </a:cubicBezTo>
                  <a:close/>
                </a:path>
              </a:pathLst>
            </a:custGeom>
            <a:solidFill>
              <a:srgbClr val="F4D570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4" name="矩形"/>
            <p:cNvSpPr/>
            <p:nvPr/>
          </p:nvSpPr>
          <p:spPr>
            <a:xfrm>
              <a:off x="0" y="0"/>
              <a:ext cx="992683" cy="304800"/>
            </a:xfrm>
            <a:prstGeom prst="rect">
              <a:avLst/>
            </a:prstGeom>
            <a:noFill/>
            <a:ln w="3175" cap="flat">
              <a:solidFill>
                <a:srgbClr val="F4D570"/>
              </a:solidFill>
              <a:prstDash val="solid"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5" name="成组"/>
            <p:cNvSpPr txBox="1"/>
            <p:nvPr/>
          </p:nvSpPr>
          <p:spPr>
            <a:xfrm>
              <a:off x="420754" y="47624"/>
              <a:ext cx="498101" cy="20955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ctr">
              <a:noAutofit/>
            </a:bodyPr>
            <a:lstStyle>
              <a:lvl1pPr>
                <a:defRPr sz="1000">
                  <a:solidFill>
                    <a:srgbClr val="F4D570"/>
                  </a:solidFill>
                </a:defRPr>
              </a:lvl1pPr>
            </a:lstStyle>
            <a:p>
              <a:r>
                <a:t>智能化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关键是"/>
          <p:cNvSpPr txBox="1"/>
          <p:nvPr/>
        </p:nvSpPr>
        <p:spPr>
          <a:xfrm>
            <a:off x="2532745" y="1771358"/>
            <a:ext cx="819857" cy="2991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203200">
              <a:defRPr sz="2000" b="0">
                <a:solidFill>
                  <a:srgbClr val="FFDF79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关键是</a:t>
            </a:r>
          </a:p>
        </p:txBody>
      </p:sp>
      <p:sp>
        <p:nvSpPr>
          <p:cNvPr id="312" name="数字化转型，是数字化的问题？"/>
          <p:cNvSpPr txBox="1"/>
          <p:nvPr/>
        </p:nvSpPr>
        <p:spPr>
          <a:xfrm>
            <a:off x="2779254" y="2441000"/>
            <a:ext cx="3613857" cy="2991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203200">
              <a:defRPr sz="20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数字化转型，是数字化的问题？</a:t>
            </a:r>
          </a:p>
        </p:txBody>
      </p:sp>
      <p:sp>
        <p:nvSpPr>
          <p:cNvPr id="313" name="数字化转型，先找个CTO？"/>
          <p:cNvSpPr txBox="1"/>
          <p:nvPr/>
        </p:nvSpPr>
        <p:spPr>
          <a:xfrm>
            <a:off x="2784764" y="3110642"/>
            <a:ext cx="3085282" cy="2991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203200">
              <a:defRPr sz="20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数字化转型，先找个CTO？</a:t>
            </a:r>
          </a:p>
        </p:txBody>
      </p:sp>
      <p:sp>
        <p:nvSpPr>
          <p:cNvPr id="314" name="趋势判断…"/>
          <p:cNvSpPr txBox="1">
            <a:spLocks noGrp="1"/>
          </p:cNvSpPr>
          <p:nvPr>
            <p:ph type="body" sz="quarter" idx="4294967295"/>
          </p:nvPr>
        </p:nvSpPr>
        <p:spPr>
          <a:xfrm>
            <a:off x="7762726" y="1577800"/>
            <a:ext cx="3045918" cy="2940400"/>
          </a:xfrm>
          <a:prstGeom prst="rect">
            <a:avLst/>
          </a:prstGeom>
        </p:spPr>
        <p:txBody>
          <a:bodyPr anchor="ctr"/>
          <a:lstStyle/>
          <a:p>
            <a:pPr marL="355600" indent="-355600" algn="l">
              <a:spcBef>
                <a:spcPts val="2600"/>
              </a:spcBef>
              <a:buSzPct val="100000"/>
              <a:buAutoNum type="arabicPeriod"/>
              <a:defRPr sz="16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趋势判断</a:t>
            </a:r>
          </a:p>
          <a:p>
            <a:pPr marL="391159" indent="-391159" algn="l">
              <a:spcBef>
                <a:spcPts val="2600"/>
              </a:spcBef>
              <a:buSzPct val="100000"/>
              <a:buAutoNum type="arabicPeriod"/>
              <a:defRPr sz="2200" u="sng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t>组织建设</a:t>
            </a:r>
          </a:p>
          <a:p>
            <a:pPr marL="355600" indent="-355600" algn="l">
              <a:spcBef>
                <a:spcPts val="2600"/>
              </a:spcBef>
              <a:buSzPct val="100000"/>
              <a:buAutoNum type="arabicPeriod"/>
              <a:defRPr sz="16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产品架构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在数字化转型中，科技是最重要的吗？"/>
          <p:cNvSpPr txBox="1"/>
          <p:nvPr/>
        </p:nvSpPr>
        <p:spPr>
          <a:xfrm>
            <a:off x="2719022" y="2834922"/>
            <a:ext cx="6747801" cy="4261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>
            <a:spAutoFit/>
          </a:bodyPr>
          <a:lstStyle>
            <a:lvl1pPr algn="ctr">
              <a:defRPr sz="3000" b="0">
                <a:solidFill>
                  <a:srgbClr val="FFD479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D479"/>
                </a:solidFill>
              </a:rPr>
              <a:t>在数字化转型中，科技是最重要的吗？</a:t>
            </a:r>
          </a:p>
        </p:txBody>
      </p:sp>
      <p:sp>
        <p:nvSpPr>
          <p:cNvPr id="317" name="NO！"/>
          <p:cNvSpPr txBox="1"/>
          <p:nvPr/>
        </p:nvSpPr>
        <p:spPr>
          <a:xfrm>
            <a:off x="2964093" y="663222"/>
            <a:ext cx="8567543" cy="47695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>
              <a:defRPr sz="11400"/>
            </a:pPr>
            <a:r>
              <a:rPr sz="26600" b="0" dirty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rPr>
              <a:t>NO</a:t>
            </a:r>
            <a:r>
              <a:rPr sz="26600" dirty="0"/>
              <a:t>！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1" animBg="1" advAuto="0"/>
    </p:bld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2577" tIns="22577" rIns="22577" bIns="22577" numCol="1" spcCol="38100" rtlCol="0" anchor="ctr">
        <a:spAutoFit/>
      </a:bodyPr>
      <a:lstStyle>
        <a:defPPr marL="0" marR="0" indent="0" algn="ctr" defTabSz="36688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2577" tIns="22577" rIns="22577" bIns="22577" numCol="1" spcCol="38100" rtlCol="0" anchor="ctr">
        <a:spAutoFit/>
      </a:bodyPr>
      <a:lstStyle>
        <a:defPPr marL="0" marR="0" indent="0" algn="l" defTabSz="36688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2577" tIns="22577" rIns="22577" bIns="22577" numCol="1" spcCol="38100" rtlCol="0" anchor="ctr">
        <a:spAutoFit/>
      </a:bodyPr>
      <a:lstStyle>
        <a:defPPr marL="0" marR="0" indent="0" algn="ctr" defTabSz="36688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2577" tIns="22577" rIns="22577" bIns="22577" numCol="1" spcCol="38100" rtlCol="0" anchor="ctr">
        <a:spAutoFit/>
      </a:bodyPr>
      <a:lstStyle>
        <a:defPPr marL="0" marR="0" indent="0" algn="l" defTabSz="36688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460</Words>
  <Application>Microsoft Macintosh PowerPoint</Application>
  <PresentationFormat>自定义</PresentationFormat>
  <Paragraphs>309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Helvetica Neue</vt:lpstr>
      <vt:lpstr>Helvetica Neue Light</vt:lpstr>
      <vt:lpstr>Helvetica Neue Medium</vt:lpstr>
      <vt:lpstr>Source Han Sans CN Bold Bold</vt:lpstr>
      <vt:lpstr>Source Han Sans CN Normal</vt:lpstr>
      <vt:lpstr>Black</vt:lpstr>
      <vt:lpstr>PowerPoint 演示文稿</vt:lpstr>
      <vt:lpstr>PowerPoint 演示文稿</vt:lpstr>
      <vt:lpstr>PowerPoint 演示文稿</vt:lpstr>
      <vt:lpstr>科技化所经历的4个时代</vt:lpstr>
      <vt:lpstr>数字化转型同样需要经历4个时代</vt:lpstr>
      <vt:lpstr>PowerPoint 演示文稿</vt:lpstr>
      <vt:lpstr>企业数字化转型也需要跨越4个时代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数字化转型源于整体流程的改造</vt:lpstr>
      <vt:lpstr>数字化三支柱架构图</vt:lpstr>
      <vt:lpstr>数字管理：IT信息化治理框架</vt:lpstr>
      <vt:lpstr>数字营销：喜茶GO产品故事架构图</vt:lpstr>
      <vt:lpstr>数字引擎：企业大数据源</vt:lpstr>
      <vt:lpstr>大数据应用关系图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575746792@qq.com</cp:lastModifiedBy>
  <cp:revision>4</cp:revision>
  <cp:lastPrinted>2019-07-29T08:22:42Z</cp:lastPrinted>
  <dcterms:modified xsi:type="dcterms:W3CDTF">2019-07-29T08:22:45Z</dcterms:modified>
</cp:coreProperties>
</file>